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57" r:id="rId3"/>
    <p:sldId id="256" r:id="rId4"/>
    <p:sldId id="258" r:id="rId5"/>
    <p:sldId id="260" r:id="rId6"/>
    <p:sldId id="261" r:id="rId7"/>
    <p:sldId id="262" r:id="rId8"/>
    <p:sldId id="263" r:id="rId9"/>
    <p:sldId id="266" r:id="rId10"/>
    <p:sldId id="265" r:id="rId11"/>
    <p:sldId id="264" r:id="rId12"/>
    <p:sldId id="267" r:id="rId13"/>
    <p:sldId id="268" r:id="rId14"/>
    <p:sldId id="269" r:id="rId15"/>
    <p:sldId id="271" r:id="rId16"/>
    <p:sldId id="270" r:id="rId17"/>
    <p:sldId id="272" r:id="rId18"/>
    <p:sldId id="278" r:id="rId19"/>
    <p:sldId id="279" r:id="rId20"/>
    <p:sldId id="280"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27T04:15:39.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100 0,'-25'0,"25"23,-25-23,0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068E2-E379-4BEA-BDDB-3F5AE2740E6F}" type="datetimeFigureOut">
              <a:rPr lang="en-US" smtClean="0"/>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F39EF-178F-4BE7-ABF5-3C6A18B2A11C}" type="slidenum">
              <a:rPr lang="en-US" smtClean="0"/>
              <a:t>‹#›</a:t>
            </a:fld>
            <a:endParaRPr lang="en-US"/>
          </a:p>
        </p:txBody>
      </p:sp>
    </p:spTree>
    <p:extLst>
      <p:ext uri="{BB962C8B-B14F-4D97-AF65-F5344CB8AC3E}">
        <p14:creationId xmlns:p14="http://schemas.microsoft.com/office/powerpoint/2010/main" val="179569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8F91E-26D8-4F26-9B37-1B87F009D3F4}"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369195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8F91E-26D8-4F26-9B37-1B87F009D3F4}"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299895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8F91E-26D8-4F26-9B37-1B87F009D3F4}"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376963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8F91E-26D8-4F26-9B37-1B87F009D3F4}"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109117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8F91E-26D8-4F26-9B37-1B87F009D3F4}"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17150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8F91E-26D8-4F26-9B37-1B87F009D3F4}"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18039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8F91E-26D8-4F26-9B37-1B87F009D3F4}"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99889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8F91E-26D8-4F26-9B37-1B87F009D3F4}"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275751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8F91E-26D8-4F26-9B37-1B87F009D3F4}"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314901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8F91E-26D8-4F26-9B37-1B87F009D3F4}"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311125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8F91E-26D8-4F26-9B37-1B87F009D3F4}"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AD2AA-7B95-428C-9389-22E64037956C}" type="slidenum">
              <a:rPr lang="en-US" smtClean="0"/>
              <a:t>‹#›</a:t>
            </a:fld>
            <a:endParaRPr lang="en-US"/>
          </a:p>
        </p:txBody>
      </p:sp>
    </p:spTree>
    <p:extLst>
      <p:ext uri="{BB962C8B-B14F-4D97-AF65-F5344CB8AC3E}">
        <p14:creationId xmlns:p14="http://schemas.microsoft.com/office/powerpoint/2010/main" val="37156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F91E-26D8-4F26-9B37-1B87F009D3F4}" type="datetimeFigureOut">
              <a:rPr lang="en-US" smtClean="0"/>
              <a:t>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AD2AA-7B95-428C-9389-22E64037956C}" type="slidenum">
              <a:rPr lang="en-US" smtClean="0"/>
              <a:t>‹#›</a:t>
            </a:fld>
            <a:endParaRPr lang="en-US"/>
          </a:p>
        </p:txBody>
      </p:sp>
    </p:spTree>
    <p:extLst>
      <p:ext uri="{BB962C8B-B14F-4D97-AF65-F5344CB8AC3E}">
        <p14:creationId xmlns:p14="http://schemas.microsoft.com/office/powerpoint/2010/main" val="51907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file:///H:\K&#7871;t%20qu&#7843;%20t&#236;m%20ki&#7871;m%20Google%20chodotre_jpg_files\533_files\8_pro23.jpg" TargetMode="External"/><Relationship Id="rId3" Type="http://schemas.openxmlformats.org/officeDocument/2006/relationships/image" Target="file:///H:\K&#7871;t%20qu&#7843;%20t&#236;m%20ki&#7871;m%20Google%20chodotre_jpg_files\533_files\8_pro03.jpg" TargetMode="External"/><Relationship Id="rId7" Type="http://schemas.openxmlformats.org/officeDocument/2006/relationships/image" Target="file:///H:\K&#7871;t%20qu&#7843;%20t&#236;m%20ki&#7871;m%20Google%20chodotre_jpg_files\533_files\8_pro07.jpg" TargetMode="External"/><Relationship Id="rId12" Type="http://schemas.openxmlformats.org/officeDocument/2006/relationships/image" Target="../media/image12.jpeg"/><Relationship Id="rId17" Type="http://schemas.openxmlformats.org/officeDocument/2006/relationships/image" Target="../media/image15.emf"/><Relationship Id="rId2" Type="http://schemas.openxmlformats.org/officeDocument/2006/relationships/image" Target="../media/image7.jpeg"/><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file:///H:\K&#7871;t%20qu&#7843;%20t&#236;m%20ki&#7871;m%20Google%20chodotre_jpg_files\533_files\8_pro13.jpg" TargetMode="External"/><Relationship Id="rId5" Type="http://schemas.openxmlformats.org/officeDocument/2006/relationships/image" Target="file:///H:\K&#7871;t%20qu&#7843;%20t&#236;m%20ki&#7871;m%20Google%20chodotre_jpg_files\533_files\8_pro06.jpg" TargetMode="External"/><Relationship Id="rId15" Type="http://schemas.openxmlformats.org/officeDocument/2006/relationships/customXml" Target="../ink/ink1.xm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file:///H:\K&#7871;t%20qu&#7843;%20t&#236;m%20ki&#7871;m%20Google%20chodotre_jpg_files\533_files\8_pro08.jpg" TargetMode="External"/><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opy of flowe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868863"/>
            <a:ext cx="9906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Copy of flowe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29600" y="5973763"/>
            <a:ext cx="914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opy of flowe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229600" y="4508500"/>
            <a:ext cx="914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978110qblx53mn6q"/>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5867400"/>
            <a:ext cx="727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978110qblx53mn6q"/>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5715000"/>
            <a:ext cx="83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978110qblx53mn6q"/>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5943600"/>
            <a:ext cx="669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WordArt 15"/>
          <p:cNvSpPr>
            <a:spLocks noChangeArrowheads="1" noChangeShapeType="1" noTextEdit="1"/>
          </p:cNvSpPr>
          <p:nvPr/>
        </p:nvSpPr>
        <p:spPr bwMode="auto">
          <a:xfrm>
            <a:off x="609600" y="1295400"/>
            <a:ext cx="8001000" cy="1676400"/>
          </a:xfrm>
          <a:prstGeom prst="rect">
            <a:avLst/>
          </a:prstGeom>
        </p:spPr>
        <p:txBody>
          <a:bodyPr wrap="none" fromWordArt="1">
            <a:prstTxWarp prst="textCanUp">
              <a:avLst>
                <a:gd name="adj" fmla="val 85713"/>
              </a:avLst>
            </a:prstTxWarp>
            <a:scene3d>
              <a:camera prst="legacyObliqueTopRight"/>
              <a:lightRig rig="legacyFlat3" dir="b"/>
            </a:scene3d>
            <a:sp3d extrusionH="430200" prstMaterial="legacyMatte">
              <a:extrusionClr>
                <a:srgbClr val="FFFFFF"/>
              </a:extrusionClr>
            </a:sp3d>
          </a:bodyPr>
          <a:lstStyle/>
          <a:p>
            <a:pPr algn="ctr"/>
            <a:r>
              <a:rPr lang="en-US" sz="2400" b="1" kern="10">
                <a:ln w="9525">
                  <a:round/>
                  <a:headEnd/>
                  <a:tailEnd/>
                </a:ln>
                <a:solidFill>
                  <a:srgbClr val="0000FF"/>
                </a:solidFill>
                <a:latin typeface="Times New Roman"/>
                <a:cs typeface="Times New Roman"/>
              </a:rPr>
              <a:t>Chào mừng quý thầy cô giáo </a:t>
            </a:r>
          </a:p>
        </p:txBody>
      </p:sp>
      <p:sp>
        <p:nvSpPr>
          <p:cNvPr id="2058" name="WordArt 16"/>
          <p:cNvSpPr>
            <a:spLocks noChangeArrowheads="1" noChangeShapeType="1" noTextEdit="1"/>
          </p:cNvSpPr>
          <p:nvPr/>
        </p:nvSpPr>
        <p:spPr bwMode="auto">
          <a:xfrm>
            <a:off x="2514600" y="3200400"/>
            <a:ext cx="4800600" cy="1371600"/>
          </a:xfrm>
          <a:prstGeom prst="rect">
            <a:avLst/>
          </a:prstGeom>
        </p:spPr>
        <p:txBody>
          <a:bodyPr wrap="none" fromWordArt="1">
            <a:prstTxWarp prst="textPlain">
              <a:avLst>
                <a:gd name="adj" fmla="val 50000"/>
              </a:avLst>
            </a:prstTxWarp>
          </a:bodyPr>
          <a:lstStyle/>
          <a:p>
            <a:pPr algn="ctr"/>
            <a:r>
              <a:rPr lang="vi-VN" sz="2800" b="1" kern="1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ĐẾN DỰ </a:t>
            </a:r>
            <a:r>
              <a:rPr lang="en-US" sz="2800" b="1" kern="10" smtClean="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CHUYÊN ĐỀ</a:t>
            </a:r>
            <a:r>
              <a:rPr lang="vi-VN" sz="2800" b="1" kern="10" smtClean="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 </a:t>
            </a:r>
            <a:endParaRPr lang="vi-VN" sz="2800" b="1" kern="1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endParaRPr>
          </a:p>
          <a:p>
            <a:pPr algn="ctr"/>
            <a:r>
              <a:rPr lang="vi-VN" sz="2800" b="1" kern="1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LỚP 6 </a:t>
            </a:r>
            <a:r>
              <a:rPr lang="vi-VN" sz="2800" b="1" kern="10" smtClean="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A</a:t>
            </a:r>
            <a:r>
              <a:rPr lang="en-US" sz="2800" b="1" kern="10" smtClean="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1</a:t>
            </a:r>
            <a:endParaRPr lang="en-US" sz="2800" b="1" kern="10">
              <a:ln w="22225">
                <a:solidFill>
                  <a:srgbClr val="FFFFFF"/>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endParaRPr>
          </a:p>
        </p:txBody>
      </p:sp>
      <p:sp>
        <p:nvSpPr>
          <p:cNvPr id="2059" name="WordArt 17"/>
          <p:cNvSpPr>
            <a:spLocks noChangeArrowheads="1" noChangeShapeType="1" noTextEdit="1"/>
          </p:cNvSpPr>
          <p:nvPr/>
        </p:nvSpPr>
        <p:spPr bwMode="auto">
          <a:xfrm>
            <a:off x="2794000" y="5181600"/>
            <a:ext cx="3962400" cy="457200"/>
          </a:xfrm>
          <a:prstGeom prst="rect">
            <a:avLst/>
          </a:prstGeom>
        </p:spPr>
        <p:txBody>
          <a:bodyPr wrap="none" fromWordArt="1">
            <a:prstTxWarp prst="textPlain">
              <a:avLst>
                <a:gd name="adj" fmla="val 50000"/>
              </a:avLst>
            </a:prstTxWarp>
          </a:bodyPr>
          <a:lstStyle/>
          <a:p>
            <a:pPr algn="ctr"/>
            <a:r>
              <a:rPr lang="en-US" sz="2800" b="1" kern="10">
                <a:ln w="22225">
                  <a:solidFill>
                    <a:srgbClr val="FF3300"/>
                  </a:solidFill>
                  <a:round/>
                  <a:headEnd/>
                  <a:tailEnd/>
                </a:ln>
                <a:solidFill>
                  <a:srgbClr val="FFFF00">
                    <a:alpha val="96861"/>
                  </a:srgbClr>
                </a:solidFill>
                <a:effectLst>
                  <a:outerShdw dist="35921" dir="2700000" algn="ctr" rotWithShape="0">
                    <a:srgbClr val="C0C0C0">
                      <a:alpha val="79999"/>
                    </a:srgbClr>
                  </a:outerShdw>
                </a:effectLst>
                <a:latin typeface="Times New Roman"/>
                <a:cs typeface="Times New Roman"/>
              </a:rPr>
              <a:t>GV - ÂU  THỊ THÙY DUNG</a:t>
            </a:r>
          </a:p>
        </p:txBody>
      </p:sp>
      <p:grpSp>
        <p:nvGrpSpPr>
          <p:cNvPr id="2060" name="Group 18"/>
          <p:cNvGrpSpPr>
            <a:grpSpLocks/>
          </p:cNvGrpSpPr>
          <p:nvPr/>
        </p:nvGrpSpPr>
        <p:grpSpPr bwMode="auto">
          <a:xfrm>
            <a:off x="0" y="0"/>
            <a:ext cx="9144000" cy="6934200"/>
            <a:chOff x="18" y="11"/>
            <a:chExt cx="5724" cy="4298"/>
          </a:xfrm>
        </p:grpSpPr>
        <p:sp>
          <p:nvSpPr>
            <p:cNvPr id="2061" name="Freeform 19"/>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solidFill>
              <a:schemeClr val="tx2"/>
            </a:solidFill>
            <a:ln w="9525">
              <a:solidFill>
                <a:schemeClr val="bg2"/>
              </a:solidFill>
              <a:round/>
              <a:headEnd/>
              <a:tailEnd/>
            </a:ln>
          </p:spPr>
          <p:txBody>
            <a:bodyPr/>
            <a:lstStyle/>
            <a:p>
              <a:endParaRPr lang="en-US"/>
            </a:p>
          </p:txBody>
        </p:sp>
        <p:grpSp>
          <p:nvGrpSpPr>
            <p:cNvPr id="2062" name="Group 20"/>
            <p:cNvGrpSpPr>
              <a:grpSpLocks/>
            </p:cNvGrpSpPr>
            <p:nvPr/>
          </p:nvGrpSpPr>
          <p:grpSpPr bwMode="auto">
            <a:xfrm>
              <a:off x="18" y="11"/>
              <a:ext cx="5724" cy="4298"/>
              <a:chOff x="18" y="11"/>
              <a:chExt cx="5724" cy="4298"/>
            </a:xfrm>
          </p:grpSpPr>
          <p:sp>
            <p:nvSpPr>
              <p:cNvPr id="2063" name="Freeform 21"/>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FFFF00"/>
                </a:solidFill>
                <a:round/>
                <a:headEnd/>
                <a:tailEnd/>
              </a:ln>
            </p:spPr>
            <p:txBody>
              <a:bodyPr/>
              <a:lstStyle/>
              <a:p>
                <a:endParaRPr lang="en-US"/>
              </a:p>
            </p:txBody>
          </p:sp>
          <p:sp>
            <p:nvSpPr>
              <p:cNvPr id="2064" name="Rectangle 22"/>
              <p:cNvSpPr>
                <a:spLocks noChangeArrowheads="1"/>
              </p:cNvSpPr>
              <p:nvPr/>
            </p:nvSpPr>
            <p:spPr bwMode="auto">
              <a:xfrm>
                <a:off x="202" y="126"/>
                <a:ext cx="5356" cy="4068"/>
              </a:xfrm>
              <a:prstGeom prst="rect">
                <a:avLst/>
              </a:prstGeom>
              <a:noFill/>
              <a:ln w="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347595584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0716"/>
            <a:ext cx="6324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79984"/>
            <a:ext cx="6324600" cy="321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521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randombar(horizontal)">
                                      <p:cBhvr>
                                        <p:cTn id="13"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3"/>
          </a:fillRef>
          <a:effectRef idx="1">
            <a:schemeClr val="accent3"/>
          </a:effectRef>
          <a:fontRef idx="minor">
            <a:schemeClr val="lt1"/>
          </a:fontRef>
        </p:style>
        <p:txBody>
          <a:bodyPr/>
          <a:lstStyle/>
          <a:p>
            <a:r>
              <a:rPr lang="en-US" b="1" smtClean="0">
                <a:latin typeface="Times New Roman" pitchFamily="18" charset="0"/>
                <a:cs typeface="Times New Roman" pitchFamily="18" charset="0"/>
              </a:rPr>
              <a:t>Trong lao động, sản xuất</a:t>
            </a:r>
            <a:endParaRPr lang="en-US" b="1">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602163"/>
          </a:xfrm>
        </p:spPr>
        <p:style>
          <a:lnRef idx="2">
            <a:schemeClr val="accent3"/>
          </a:lnRef>
          <a:fillRef idx="1">
            <a:schemeClr val="lt1"/>
          </a:fillRef>
          <a:effectRef idx="0">
            <a:schemeClr val="accent3"/>
          </a:effectRef>
          <a:fontRef idx="minor">
            <a:schemeClr val="dk1"/>
          </a:fontRef>
        </p:style>
        <p:txBody>
          <a:bodyPr>
            <a:normAutofit/>
          </a:bodyPr>
          <a:lstStyle/>
          <a:p>
            <a:r>
              <a:rPr lang="en-US" sz="3600" smtClean="0">
                <a:latin typeface="Times New Roman" pitchFamily="18" charset="0"/>
                <a:cs typeface="Times New Roman" pitchFamily="18" charset="0"/>
              </a:rPr>
              <a:t>Tre </a:t>
            </a:r>
            <a:r>
              <a:rPr lang="en-US" sz="3600">
                <a:latin typeface="Times New Roman" pitchFamily="18" charset="0"/>
                <a:cs typeface="Times New Roman" pitchFamily="18" charset="0"/>
              </a:rPr>
              <a:t>dựng nhà dựng cửa, vỡ ruộng</a:t>
            </a:r>
            <a:r>
              <a:rPr lang="en-US" sz="3600" smtClean="0">
                <a:latin typeface="Times New Roman" pitchFamily="18" charset="0"/>
                <a:cs typeface="Times New Roman" pitchFamily="18" charset="0"/>
              </a:rPr>
              <a:t>…</a:t>
            </a:r>
          </a:p>
          <a:p>
            <a:r>
              <a:rPr lang="en-US" sz="3600" smtClean="0">
                <a:latin typeface="Times New Roman" pitchFamily="18" charset="0"/>
                <a:cs typeface="Times New Roman" pitchFamily="18" charset="0"/>
              </a:rPr>
              <a:t>Tre giúp người muôn nghìn công việc</a:t>
            </a:r>
            <a:endParaRPr lang="en-US" sz="3600">
              <a:latin typeface="Times New Roman" pitchFamily="18" charset="0"/>
              <a:cs typeface="Times New Roman" pitchFamily="18" charset="0"/>
            </a:endParaRPr>
          </a:p>
          <a:p>
            <a:r>
              <a:rPr lang="en-US" sz="3600" smtClean="0">
                <a:latin typeface="Times New Roman" pitchFamily="18" charset="0"/>
                <a:cs typeface="Times New Roman" pitchFamily="18" charset="0"/>
              </a:rPr>
              <a:t>Tre </a:t>
            </a:r>
            <a:r>
              <a:rPr lang="en-US" sz="3600">
                <a:latin typeface="Times New Roman" pitchFamily="18" charset="0"/>
                <a:cs typeface="Times New Roman" pitchFamily="18" charset="0"/>
              </a:rPr>
              <a:t>là cánh tay của người nông dân</a:t>
            </a:r>
          </a:p>
          <a:p>
            <a:r>
              <a:rPr lang="en-US" sz="3600" smtClean="0">
                <a:latin typeface="Times New Roman" pitchFamily="18" charset="0"/>
                <a:cs typeface="Times New Roman" pitchFamily="18" charset="0"/>
              </a:rPr>
              <a:t>Tre còn vất vả mãi với con người</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4565421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141" y="609600"/>
            <a:ext cx="4139659" cy="55165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609600"/>
            <a:ext cx="4038600" cy="5522976"/>
          </a:xfrm>
          <a:prstGeom prst="rect">
            <a:avLst/>
          </a:prstGeom>
        </p:spPr>
      </p:pic>
    </p:spTree>
    <p:extLst>
      <p:ext uri="{BB962C8B-B14F-4D97-AF65-F5344CB8AC3E}">
        <p14:creationId xmlns:p14="http://schemas.microsoft.com/office/powerpoint/2010/main" val="190422220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3">
            <a:schemeClr val="lt1"/>
          </a:lnRef>
          <a:fillRef idx="1">
            <a:schemeClr val="accent3"/>
          </a:fillRef>
          <a:effectRef idx="1">
            <a:schemeClr val="accent3"/>
          </a:effectRef>
          <a:fontRef idx="minor">
            <a:schemeClr val="lt1"/>
          </a:fontRef>
        </p:style>
        <p:txBody>
          <a:bodyPr/>
          <a:lstStyle/>
          <a:p>
            <a:r>
              <a:rPr lang="en-US" b="1" smtClean="0">
                <a:latin typeface="Times New Roman" pitchFamily="18" charset="0"/>
                <a:cs typeface="Times New Roman" pitchFamily="18" charset="0"/>
              </a:rPr>
              <a:t>Trong chiến đấu bảo vệ Tổ quốc</a:t>
            </a:r>
            <a:endParaRPr lang="en-US" b="1">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05400"/>
          </a:xfrm>
        </p:spPr>
        <p:style>
          <a:lnRef idx="2">
            <a:schemeClr val="accent3"/>
          </a:lnRef>
          <a:fillRef idx="1">
            <a:schemeClr val="lt1"/>
          </a:fillRef>
          <a:effectRef idx="0">
            <a:schemeClr val="accent3"/>
          </a:effectRef>
          <a:fontRef idx="minor">
            <a:schemeClr val="dk1"/>
          </a:fontRef>
        </p:style>
        <p:txBody>
          <a:bodyPr/>
          <a:lstStyle/>
          <a:p>
            <a:pPr marL="0" indent="0">
              <a:buNone/>
            </a:pPr>
            <a:endParaRPr lang="en-US"/>
          </a:p>
        </p:txBody>
      </p:sp>
      <p:sp>
        <p:nvSpPr>
          <p:cNvPr id="4" name="Rectangle 3"/>
          <p:cNvSpPr/>
          <p:nvPr/>
        </p:nvSpPr>
        <p:spPr>
          <a:xfrm>
            <a:off x="387927" y="1371600"/>
            <a:ext cx="8305800" cy="4524315"/>
          </a:xfrm>
          <a:prstGeom prst="rect">
            <a:avLst/>
          </a:prstGeom>
        </p:spPr>
        <p:txBody>
          <a:bodyPr wrap="square">
            <a:spAutoFit/>
          </a:bodyPr>
          <a:lstStyle/>
          <a:p>
            <a:r>
              <a:rPr lang="en-US" sz="3200" smtClean="0">
                <a:latin typeface="Times New Roman" pitchFamily="18" charset="0"/>
                <a:cs typeface="Times New Roman" pitchFamily="18" charset="0"/>
              </a:rPr>
              <a:t>Buổi đầu không một tấc sắt trong tay, tre là tất cả, </a:t>
            </a:r>
            <a:r>
              <a:rPr lang="en-US" sz="3200" b="1" i="1" smtClean="0">
                <a:solidFill>
                  <a:srgbClr val="006600"/>
                </a:solidFill>
                <a:latin typeface="Times New Roman" pitchFamily="18" charset="0"/>
                <a:cs typeface="Times New Roman" pitchFamily="18" charset="0"/>
              </a:rPr>
              <a:t>tre là vũ khí</a:t>
            </a:r>
            <a:r>
              <a:rPr lang="en-US" sz="3200" smtClean="0">
                <a:latin typeface="Times New Roman" pitchFamily="18" charset="0"/>
                <a:cs typeface="Times New Roman" pitchFamily="18" charset="0"/>
              </a:rPr>
              <a:t>. Muôn ngàn đời biết ơn chiếc </a:t>
            </a:r>
            <a:r>
              <a:rPr lang="en-US" sz="3200" b="1" i="1" smtClean="0">
                <a:solidFill>
                  <a:srgbClr val="006600"/>
                </a:solidFill>
                <a:latin typeface="Times New Roman" pitchFamily="18" charset="0"/>
                <a:cs typeface="Times New Roman" pitchFamily="18" charset="0"/>
              </a:rPr>
              <a:t>gậy tầm vông</a:t>
            </a:r>
            <a:r>
              <a:rPr lang="en-US" sz="3200" smtClean="0">
                <a:latin typeface="Times New Roman" pitchFamily="18" charset="0"/>
                <a:cs typeface="Times New Roman" pitchFamily="18" charset="0"/>
              </a:rPr>
              <a:t> đã vựng nên thành đồng Tổ quốc ! Và sông Hồng bất khuất có cây </a:t>
            </a:r>
            <a:r>
              <a:rPr lang="en-US" sz="3200" b="1" i="1" smtClean="0">
                <a:solidFill>
                  <a:srgbClr val="006600"/>
                </a:solidFill>
                <a:latin typeface="Times New Roman" pitchFamily="18" charset="0"/>
                <a:cs typeface="Times New Roman" pitchFamily="18" charset="0"/>
              </a:rPr>
              <a:t>chông tre</a:t>
            </a:r>
            <a:r>
              <a:rPr lang="en-US" sz="3200" smtClean="0">
                <a:latin typeface="Times New Roman" pitchFamily="18" charset="0"/>
                <a:cs typeface="Times New Roman" pitchFamily="18" charset="0"/>
              </a:rPr>
              <a:t>.</a:t>
            </a:r>
          </a:p>
          <a:p>
            <a:r>
              <a:rPr lang="en-US" sz="3200" smtClean="0">
                <a:latin typeface="Times New Roman" pitchFamily="18" charset="0"/>
                <a:cs typeface="Times New Roman" pitchFamily="18" charset="0"/>
              </a:rPr>
              <a:t>   Gậy tre,chông tre </a:t>
            </a:r>
            <a:r>
              <a:rPr lang="en-US" sz="3200" b="1" i="1" smtClean="0">
                <a:solidFill>
                  <a:srgbClr val="006600"/>
                </a:solidFill>
                <a:latin typeface="Times New Roman" pitchFamily="18" charset="0"/>
                <a:cs typeface="Times New Roman" pitchFamily="18" charset="0"/>
              </a:rPr>
              <a:t>chống lại</a:t>
            </a:r>
            <a:r>
              <a:rPr lang="en-US" sz="3200" smtClean="0">
                <a:solidFill>
                  <a:srgbClr val="006600"/>
                </a:solidFill>
                <a:latin typeface="Times New Roman" pitchFamily="18" charset="0"/>
                <a:cs typeface="Times New Roman" pitchFamily="18" charset="0"/>
              </a:rPr>
              <a:t> </a:t>
            </a:r>
            <a:r>
              <a:rPr lang="en-US" sz="3200" smtClean="0">
                <a:latin typeface="Times New Roman" pitchFamily="18" charset="0"/>
                <a:cs typeface="Times New Roman" pitchFamily="18" charset="0"/>
              </a:rPr>
              <a:t>sắt thép của quân thù. Tre </a:t>
            </a:r>
            <a:r>
              <a:rPr lang="en-US" sz="3200" b="1" i="1" smtClean="0">
                <a:solidFill>
                  <a:srgbClr val="006600"/>
                </a:solidFill>
                <a:latin typeface="Times New Roman" pitchFamily="18" charset="0"/>
                <a:cs typeface="Times New Roman" pitchFamily="18" charset="0"/>
              </a:rPr>
              <a:t>xung phong</a:t>
            </a:r>
            <a:r>
              <a:rPr lang="en-US" sz="3200" smtClean="0">
                <a:solidFill>
                  <a:srgbClr val="006600"/>
                </a:solidFill>
                <a:latin typeface="Times New Roman" pitchFamily="18" charset="0"/>
                <a:cs typeface="Times New Roman" pitchFamily="18" charset="0"/>
              </a:rPr>
              <a:t> </a:t>
            </a:r>
            <a:r>
              <a:rPr lang="en-US" sz="3200" smtClean="0">
                <a:latin typeface="Times New Roman" pitchFamily="18" charset="0"/>
                <a:cs typeface="Times New Roman" pitchFamily="18" charset="0"/>
              </a:rPr>
              <a:t>vào xe tăng,đại bác. Tre </a:t>
            </a:r>
            <a:r>
              <a:rPr lang="en-US" sz="3200" b="1" i="1" smtClean="0">
                <a:solidFill>
                  <a:srgbClr val="006600"/>
                </a:solidFill>
                <a:latin typeface="Times New Roman" pitchFamily="18" charset="0"/>
                <a:cs typeface="Times New Roman" pitchFamily="18" charset="0"/>
              </a:rPr>
              <a:t>giữ</a:t>
            </a:r>
            <a:r>
              <a:rPr lang="en-US" sz="3200" smtClean="0">
                <a:latin typeface="Times New Roman" pitchFamily="18" charset="0"/>
                <a:cs typeface="Times New Roman" pitchFamily="18" charset="0"/>
              </a:rPr>
              <a:t> làng, </a:t>
            </a:r>
            <a:r>
              <a:rPr lang="en-US" sz="3200" b="1" i="1" smtClean="0">
                <a:solidFill>
                  <a:srgbClr val="006600"/>
                </a:solidFill>
                <a:latin typeface="Times New Roman" pitchFamily="18" charset="0"/>
                <a:cs typeface="Times New Roman" pitchFamily="18" charset="0"/>
              </a:rPr>
              <a:t>giữ</a:t>
            </a:r>
            <a:r>
              <a:rPr lang="en-US" sz="3200" smtClean="0">
                <a:latin typeface="Times New Roman" pitchFamily="18" charset="0"/>
                <a:cs typeface="Times New Roman" pitchFamily="18" charset="0"/>
              </a:rPr>
              <a:t> nước</a:t>
            </a:r>
            <a:r>
              <a:rPr lang="en-US" sz="3200" smtClean="0">
                <a:solidFill>
                  <a:srgbClr val="006600"/>
                </a:solidFill>
                <a:latin typeface="Times New Roman" pitchFamily="18" charset="0"/>
                <a:cs typeface="Times New Roman" pitchFamily="18" charset="0"/>
              </a:rPr>
              <a:t>, </a:t>
            </a:r>
            <a:r>
              <a:rPr lang="en-US" sz="3200" b="1" i="1" smtClean="0">
                <a:solidFill>
                  <a:srgbClr val="006600"/>
                </a:solidFill>
                <a:latin typeface="Times New Roman" pitchFamily="18" charset="0"/>
                <a:cs typeface="Times New Roman" pitchFamily="18" charset="0"/>
              </a:rPr>
              <a:t>giữ</a:t>
            </a:r>
            <a:r>
              <a:rPr lang="en-US" sz="3200" smtClean="0">
                <a:solidFill>
                  <a:srgbClr val="006600"/>
                </a:solidFill>
                <a:latin typeface="Times New Roman" pitchFamily="18" charset="0"/>
                <a:cs typeface="Times New Roman" pitchFamily="18" charset="0"/>
              </a:rPr>
              <a:t> </a:t>
            </a:r>
            <a:r>
              <a:rPr lang="en-US" sz="3200" smtClean="0">
                <a:latin typeface="Times New Roman" pitchFamily="18" charset="0"/>
                <a:cs typeface="Times New Roman" pitchFamily="18" charset="0"/>
              </a:rPr>
              <a:t>mái nhà tranh, </a:t>
            </a:r>
            <a:r>
              <a:rPr lang="en-US" sz="3200" b="1" i="1" smtClean="0">
                <a:solidFill>
                  <a:srgbClr val="006600"/>
                </a:solidFill>
                <a:latin typeface="Times New Roman" pitchFamily="18" charset="0"/>
                <a:cs typeface="Times New Roman" pitchFamily="18" charset="0"/>
              </a:rPr>
              <a:t>giữ</a:t>
            </a:r>
            <a:r>
              <a:rPr lang="en-US" sz="3200" smtClean="0">
                <a:solidFill>
                  <a:srgbClr val="006600"/>
                </a:solidFill>
                <a:latin typeface="Times New Roman" pitchFamily="18" charset="0"/>
                <a:cs typeface="Times New Roman" pitchFamily="18" charset="0"/>
              </a:rPr>
              <a:t> </a:t>
            </a:r>
            <a:r>
              <a:rPr lang="en-US" sz="3200" smtClean="0">
                <a:latin typeface="Times New Roman" pitchFamily="18" charset="0"/>
                <a:cs typeface="Times New Roman" pitchFamily="18" charset="0"/>
              </a:rPr>
              <a:t>đồng lúa chín. Tre hi sinh để </a:t>
            </a:r>
            <a:r>
              <a:rPr lang="en-US" sz="3200" b="1" i="1" smtClean="0">
                <a:solidFill>
                  <a:srgbClr val="006600"/>
                </a:solidFill>
                <a:latin typeface="Times New Roman" pitchFamily="18" charset="0"/>
                <a:cs typeface="Times New Roman" pitchFamily="18" charset="0"/>
              </a:rPr>
              <a:t>bảo vệ</a:t>
            </a:r>
            <a:r>
              <a:rPr lang="en-US" sz="3200" smtClean="0">
                <a:solidFill>
                  <a:srgbClr val="006600"/>
                </a:solidFill>
                <a:latin typeface="Times New Roman" pitchFamily="18" charset="0"/>
                <a:cs typeface="Times New Roman" pitchFamily="18" charset="0"/>
              </a:rPr>
              <a:t> </a:t>
            </a:r>
            <a:r>
              <a:rPr lang="en-US" sz="3200" smtClean="0">
                <a:latin typeface="Times New Roman" pitchFamily="18" charset="0"/>
                <a:cs typeface="Times New Roman" pitchFamily="18" charset="0"/>
              </a:rPr>
              <a:t>con người. Tre, </a:t>
            </a:r>
            <a:r>
              <a:rPr lang="en-US" sz="3200" b="1" i="1" smtClean="0">
                <a:solidFill>
                  <a:srgbClr val="006600"/>
                </a:solidFill>
                <a:latin typeface="Times New Roman" pitchFamily="18" charset="0"/>
                <a:cs typeface="Times New Roman" pitchFamily="18" charset="0"/>
              </a:rPr>
              <a:t>anh hùng lao động</a:t>
            </a:r>
            <a:r>
              <a:rPr lang="en-US" sz="3200" smtClean="0">
                <a:latin typeface="Times New Roman" pitchFamily="18" charset="0"/>
                <a:cs typeface="Times New Roman" pitchFamily="18" charset="0"/>
              </a:rPr>
              <a:t> ! Tre, </a:t>
            </a:r>
            <a:r>
              <a:rPr lang="en-US" sz="3200" b="1" i="1" smtClean="0">
                <a:solidFill>
                  <a:srgbClr val="006600"/>
                </a:solidFill>
                <a:latin typeface="Times New Roman" pitchFamily="18" charset="0"/>
                <a:cs typeface="Times New Roman" pitchFamily="18" charset="0"/>
              </a:rPr>
              <a:t>anh hùng chiến đấu</a:t>
            </a:r>
            <a:r>
              <a:rPr lang="en-US" sz="3200" smtClean="0">
                <a:solidFill>
                  <a:srgbClr val="006600"/>
                </a:solidFill>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0867832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descr="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4114800" cy="5334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6" name="Oval 8"/>
          <p:cNvSpPr>
            <a:spLocks noChangeArrowheads="1"/>
          </p:cNvSpPr>
          <p:nvPr/>
        </p:nvSpPr>
        <p:spPr bwMode="auto">
          <a:xfrm>
            <a:off x="1524000" y="0"/>
            <a:ext cx="762000" cy="3733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37898" name="Oval 10"/>
          <p:cNvSpPr>
            <a:spLocks noChangeArrowheads="1"/>
          </p:cNvSpPr>
          <p:nvPr/>
        </p:nvSpPr>
        <p:spPr bwMode="auto">
          <a:xfrm rot="2354975">
            <a:off x="5557838" y="-133350"/>
            <a:ext cx="2465387" cy="59118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37899" name="Text Box 11"/>
          <p:cNvSpPr txBox="1">
            <a:spLocks noChangeArrowheads="1"/>
          </p:cNvSpPr>
          <p:nvPr/>
        </p:nvSpPr>
        <p:spPr bwMode="auto">
          <a:xfrm>
            <a:off x="228600" y="563880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a:solidFill>
                  <a:srgbClr val="FF0000"/>
                </a:solidFill>
              </a:rPr>
              <a:t>Chiếc gậy tre</a:t>
            </a:r>
            <a:r>
              <a:rPr lang="en-US"/>
              <a:t>.</a:t>
            </a:r>
          </a:p>
        </p:txBody>
      </p:sp>
      <p:sp>
        <p:nvSpPr>
          <p:cNvPr id="37900" name="Text Box 12"/>
          <p:cNvSpPr txBox="1">
            <a:spLocks noChangeArrowheads="1"/>
          </p:cNvSpPr>
          <p:nvPr/>
        </p:nvSpPr>
        <p:spPr bwMode="auto">
          <a:xfrm>
            <a:off x="4343400" y="55626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a:solidFill>
                  <a:srgbClr val="FF0000"/>
                </a:solidFill>
              </a:rPr>
              <a:t>Chông tre.</a:t>
            </a:r>
          </a:p>
        </p:txBody>
      </p:sp>
    </p:spTree>
    <p:extLst>
      <p:ext uri="{BB962C8B-B14F-4D97-AF65-F5344CB8AC3E}">
        <p14:creationId xmlns:p14="http://schemas.microsoft.com/office/powerpoint/2010/main" val="1240163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789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789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7893"/>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14" presetClass="entr" presetSubtype="10" fill="hold" nodeType="afterEffect">
                                  <p:stCondLst>
                                    <p:cond delay="0"/>
                                  </p:stCondLst>
                                  <p:childTnLst>
                                    <p:set>
                                      <p:cBhvr>
                                        <p:cTn id="13" dur="1" fill="hold">
                                          <p:stCondLst>
                                            <p:cond delay="0"/>
                                          </p:stCondLst>
                                        </p:cTn>
                                        <p:tgtEl>
                                          <p:spTgt spid="37892"/>
                                        </p:tgtEl>
                                        <p:attrNameLst>
                                          <p:attrName>style.visibility</p:attrName>
                                        </p:attrNameLst>
                                      </p:cBhvr>
                                      <p:to>
                                        <p:strVal val="visible"/>
                                      </p:to>
                                    </p:set>
                                    <p:animEffect transition="in" filter="randombar(horizontal)">
                                      <p:cBhvr>
                                        <p:cTn id="14" dur="500"/>
                                        <p:tgtEl>
                                          <p:spTgt spid="37892"/>
                                        </p:tgtEl>
                                      </p:cBhvr>
                                    </p:animEffect>
                                  </p:childTnLst>
                                </p:cTn>
                              </p:par>
                            </p:childTnLst>
                          </p:cTn>
                        </p:par>
                        <p:par>
                          <p:cTn id="15" fill="hold" nodeType="afterGroup">
                            <p:stCondLst>
                              <p:cond delay="1000"/>
                            </p:stCondLst>
                            <p:childTnLst>
                              <p:par>
                                <p:cTn id="16" presetID="5" presetClass="entr" presetSubtype="10" repeatCount="indefinite" fill="hold" grpId="0" nodeType="afterEffect">
                                  <p:stCondLst>
                                    <p:cond delay="0"/>
                                  </p:stCondLst>
                                  <p:childTnLst>
                                    <p:set>
                                      <p:cBhvr>
                                        <p:cTn id="17" dur="1" fill="hold">
                                          <p:stCondLst>
                                            <p:cond delay="0"/>
                                          </p:stCondLst>
                                        </p:cTn>
                                        <p:tgtEl>
                                          <p:spTgt spid="37896"/>
                                        </p:tgtEl>
                                        <p:attrNameLst>
                                          <p:attrName>style.visibility</p:attrName>
                                        </p:attrNameLst>
                                      </p:cBhvr>
                                      <p:to>
                                        <p:strVal val="visible"/>
                                      </p:to>
                                    </p:set>
                                    <p:animEffect transition="in" filter="checkerboard(across)">
                                      <p:cBhvr>
                                        <p:cTn id="18" dur="1000"/>
                                        <p:tgtEl>
                                          <p:spTgt spid="37896"/>
                                        </p:tgtEl>
                                      </p:cBhvr>
                                    </p:animEffect>
                                  </p:childTnLst>
                                </p:cTn>
                              </p:par>
                            </p:childTnLst>
                          </p:cTn>
                        </p:par>
                        <p:par>
                          <p:cTn id="19" fill="hold" nodeType="afterGroup">
                            <p:stCondLst>
                              <p:cond delay="2000"/>
                            </p:stCondLst>
                            <p:childTnLst>
                              <p:par>
                                <p:cTn id="20" presetID="21" presetClass="entr" presetSubtype="4" repeatCount="indefinite" fill="hold" grpId="0" nodeType="after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wheel(4)">
                                      <p:cBhvr>
                                        <p:cTn id="22" dur="2000"/>
                                        <p:tgtEl>
                                          <p:spTgt spid="3789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7899"/>
                                        </p:tgtEl>
                                        <p:attrNameLst>
                                          <p:attrName>style.visibility</p:attrName>
                                        </p:attrNameLst>
                                      </p:cBhvr>
                                      <p:to>
                                        <p:strVal val="visible"/>
                                      </p:to>
                                    </p:set>
                                    <p:animEffect transition="in" filter="randombar(horizontal)">
                                      <p:cBhvr>
                                        <p:cTn id="25" dur="500"/>
                                        <p:tgtEl>
                                          <p:spTgt spid="37899"/>
                                        </p:tgtEl>
                                      </p:cBhvr>
                                    </p:animEffect>
                                  </p:childTnLst>
                                </p:cTn>
                              </p:par>
                              <p:par>
                                <p:cTn id="26" presetID="2" presetClass="entr" presetSubtype="4" fill="hold" nodeType="withEffect">
                                  <p:stCondLst>
                                    <p:cond delay="0"/>
                                  </p:stCondLst>
                                  <p:childTnLst>
                                    <p:set>
                                      <p:cBhvr>
                                        <p:cTn id="27" dur="1" fill="hold">
                                          <p:stCondLst>
                                            <p:cond delay="0"/>
                                          </p:stCondLst>
                                        </p:cTn>
                                        <p:tgtEl>
                                          <p:spTgt spid="37900">
                                            <p:txEl>
                                              <p:pRg st="0" end="0"/>
                                            </p:txEl>
                                          </p:spTgt>
                                        </p:tgtEl>
                                        <p:attrNameLst>
                                          <p:attrName>style.visibility</p:attrName>
                                        </p:attrNameLst>
                                      </p:cBhvr>
                                      <p:to>
                                        <p:strVal val="visible"/>
                                      </p:to>
                                    </p:set>
                                    <p:anim calcmode="lin" valueType="num">
                                      <p:cBhvr additive="base">
                                        <p:cTn id="28" dur="500" fill="hold"/>
                                        <p:tgtEl>
                                          <p:spTgt spid="3790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79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898" grpId="0" animBg="1"/>
      <p:bldP spid="378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b="1" smtClean="0">
                <a:latin typeface="Times New Roman" pitchFamily="18" charset="0"/>
                <a:cs typeface="Times New Roman" pitchFamily="18" charset="0"/>
              </a:rPr>
              <a:t>Thảo luận nhóm</a:t>
            </a:r>
            <a:endParaRPr lang="en-US" b="1">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mtClean="0">
                <a:latin typeface="Times New Roman" pitchFamily="18" charset="0"/>
                <a:cs typeface="Times New Roman" pitchFamily="18" charset="0"/>
              </a:rPr>
              <a:t>Thời gian: 2 phút</a:t>
            </a:r>
          </a:p>
          <a:p>
            <a:pPr algn="just"/>
            <a:r>
              <a:rPr lang="en-US" smtClean="0">
                <a:latin typeface="Times New Roman" pitchFamily="18" charset="0"/>
                <a:cs typeface="Times New Roman" pitchFamily="18" charset="0"/>
              </a:rPr>
              <a:t>Nhóm 4 học sinh</a:t>
            </a:r>
          </a:p>
          <a:p>
            <a:pPr algn="just"/>
            <a:r>
              <a:rPr lang="en-US" smtClean="0">
                <a:latin typeface="Times New Roman" pitchFamily="18" charset="0"/>
                <a:cs typeface="Times New Roman" pitchFamily="18" charset="0"/>
              </a:rPr>
              <a:t>Nội dung: </a:t>
            </a:r>
            <a:r>
              <a:rPr lang="en-US" smtClean="0">
                <a:solidFill>
                  <a:srgbClr val="FF0000"/>
                </a:solidFill>
                <a:latin typeface="Times New Roman" pitchFamily="18" charset="0"/>
                <a:cs typeface="Times New Roman" pitchFamily="18" charset="0"/>
              </a:rPr>
              <a:t>“Cây </a:t>
            </a:r>
            <a:r>
              <a:rPr lang="en-US">
                <a:solidFill>
                  <a:srgbClr val="FF0000"/>
                </a:solidFill>
                <a:latin typeface="Times New Roman" pitchFamily="18" charset="0"/>
                <a:cs typeface="Times New Roman" pitchFamily="18" charset="0"/>
              </a:rPr>
              <a:t>tre đã gắn bó với bao thăng trầm trong suốt chiều dài lịch sử nước </a:t>
            </a:r>
            <a:r>
              <a:rPr lang="en-US" smtClean="0">
                <a:solidFill>
                  <a:srgbClr val="FF0000"/>
                </a:solidFill>
                <a:latin typeface="Times New Roman" pitchFamily="18" charset="0"/>
                <a:cs typeface="Times New Roman" pitchFamily="18" charset="0"/>
              </a:rPr>
              <a:t>nhà”. </a:t>
            </a:r>
            <a:r>
              <a:rPr lang="en-US">
                <a:solidFill>
                  <a:srgbClr val="FF0000"/>
                </a:solidFill>
                <a:latin typeface="Times New Roman" pitchFamily="18" charset="0"/>
                <a:cs typeface="Times New Roman" pitchFamily="18" charset="0"/>
              </a:rPr>
              <a:t>Em có đồng ý với nhận định trên không? Vì sao</a:t>
            </a:r>
            <a:r>
              <a:rPr lang="en-US" smtClean="0">
                <a:solidFill>
                  <a:srgbClr val="FF0000"/>
                </a:solidFill>
                <a:latin typeface="Times New Roman" pitchFamily="18" charset="0"/>
                <a:cs typeface="Times New Roman" pitchFamily="18" charset="0"/>
              </a:rPr>
              <a:t>?</a:t>
            </a:r>
          </a:p>
          <a:p>
            <a:pPr algn="just"/>
            <a:r>
              <a:rPr lang="en-US" smtClean="0">
                <a:latin typeface="Times New Roman" pitchFamily="18" charset="0"/>
                <a:cs typeface="Times New Roman" pitchFamily="18" charset="0"/>
              </a:rPr>
              <a:t>Hình thức trình bày: Bảng phụ + Thuyết trình</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49456427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52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Text Box 6"/>
          <p:cNvSpPr txBox="1">
            <a:spLocks noChangeArrowheads="1"/>
          </p:cNvSpPr>
          <p:nvPr/>
        </p:nvSpPr>
        <p:spPr bwMode="auto">
          <a:xfrm>
            <a:off x="228600" y="5943600"/>
            <a:ext cx="441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solidFill>
                  <a:srgbClr val="FF0000"/>
                </a:solidFill>
              </a:rPr>
              <a:t>Cánh diều tuổi thơ</a:t>
            </a:r>
          </a:p>
        </p:txBody>
      </p:sp>
      <p:sp>
        <p:nvSpPr>
          <p:cNvPr id="49159" name="Text Box 7"/>
          <p:cNvSpPr txBox="1">
            <a:spLocks noChangeArrowheads="1"/>
          </p:cNvSpPr>
          <p:nvPr/>
        </p:nvSpPr>
        <p:spPr bwMode="auto">
          <a:xfrm>
            <a:off x="4876800" y="59436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smtClean="0">
                <a:solidFill>
                  <a:srgbClr val="FF0000"/>
                </a:solidFill>
              </a:rPr>
              <a:t>Các loại nhạc cụ</a:t>
            </a:r>
            <a:endParaRPr lang="en-US">
              <a:solidFill>
                <a:srgbClr val="FF0000"/>
              </a:solidFill>
            </a:endParaRPr>
          </a:p>
        </p:txBody>
      </p:sp>
      <p:pic>
        <p:nvPicPr>
          <p:cNvPr id="18439" name="Picture 7" descr="http://static.laodong.com.vn/uploaded/cms/2015_04_13/ct-209570-16_daj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038600" cy="525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43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wheel(4)">
                                      <p:cBhvr>
                                        <p:cTn id="12" dur="500"/>
                                        <p:tgtEl>
                                          <p:spTgt spid="4915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9159"/>
                                        </p:tgtEl>
                                        <p:attrNameLst>
                                          <p:attrName>style.visibility</p:attrName>
                                        </p:attrNameLst>
                                      </p:cBhvr>
                                      <p:to>
                                        <p:strVal val="visible"/>
                                      </p:to>
                                    </p:set>
                                    <p:anim calcmode="lin" valueType="num">
                                      <p:cBhvr additive="base">
                                        <p:cTn id="16" dur="500" fill="hold"/>
                                        <p:tgtEl>
                                          <p:spTgt spid="49159"/>
                                        </p:tgtEl>
                                        <p:attrNameLst>
                                          <p:attrName>ppt_x</p:attrName>
                                        </p:attrNameLst>
                                      </p:cBhvr>
                                      <p:tavLst>
                                        <p:tav tm="0">
                                          <p:val>
                                            <p:strVal val="#ppt_x"/>
                                          </p:val>
                                        </p:tav>
                                        <p:tav tm="100000">
                                          <p:val>
                                            <p:strVal val="#ppt_x"/>
                                          </p:val>
                                        </p:tav>
                                      </p:tavLst>
                                    </p:anim>
                                    <p:anim calcmode="lin" valueType="num">
                                      <p:cBhvr additive="base">
                                        <p:cTn id="17"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utoUpdateAnimBg="0"/>
      <p:bldP spid="4915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8600"/>
            <a:ext cx="4876800" cy="6126163"/>
          </a:xfrm>
        </p:spPr>
      </p:pic>
      <p:sp>
        <p:nvSpPr>
          <p:cNvPr id="50180" name="Text Box 4"/>
          <p:cNvSpPr txBox="1">
            <a:spLocks noChangeArrowheads="1"/>
          </p:cNvSpPr>
          <p:nvPr/>
        </p:nvSpPr>
        <p:spPr bwMode="auto">
          <a:xfrm>
            <a:off x="5070764" y="533400"/>
            <a:ext cx="3810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eaLnBrk="1" hangingPunct="1">
              <a:spcBef>
                <a:spcPct val="50000"/>
              </a:spcBef>
            </a:pPr>
            <a:r>
              <a:rPr lang="en-US">
                <a:latin typeface="Times New Roman" pitchFamily="18" charset="0"/>
                <a:cs typeface="Times New Roman" pitchFamily="18" charset="0"/>
              </a:rPr>
              <a:t>“ Tre già măng mọc”. Măng mọc trên phù hiệu ở ngực thiếu nhi Việt Nam</a:t>
            </a:r>
            <a:r>
              <a:rPr lang="en-US" smtClean="0">
                <a:latin typeface="Times New Roman" pitchFamily="18" charset="0"/>
                <a:cs typeface="Times New Roman" pitchFamily="18" charset="0"/>
              </a:rPr>
              <a:t>, lứa </a:t>
            </a:r>
            <a:r>
              <a:rPr lang="en-US">
                <a:latin typeface="Times New Roman" pitchFamily="18" charset="0"/>
                <a:cs typeface="Times New Roman" pitchFamily="18" charset="0"/>
              </a:rPr>
              <a:t>măng non của nước Việt Nam Dân chủ Cộng hòa.</a:t>
            </a:r>
          </a:p>
          <a:p>
            <a:pPr algn="just" eaLnBrk="1" hangingPunct="1">
              <a:spcBef>
                <a:spcPct val="50000"/>
              </a:spcBef>
            </a:pPr>
            <a:r>
              <a:rPr lang="en-US">
                <a:latin typeface="Times New Roman" pitchFamily="18" charset="0"/>
                <a:cs typeface="Times New Roman" pitchFamily="18" charset="0"/>
              </a:rPr>
              <a:t>[…] Nhưng, tre, nứa vẫn còn mãi với các em</a:t>
            </a:r>
            <a:r>
              <a:rPr lang="en-US" smtClean="0">
                <a:latin typeface="Times New Roman" pitchFamily="18" charset="0"/>
                <a:cs typeface="Times New Roman" pitchFamily="18" charset="0"/>
              </a:rPr>
              <a:t>, còn </a:t>
            </a:r>
            <a:r>
              <a:rPr lang="en-US">
                <a:latin typeface="Times New Roman" pitchFamily="18" charset="0"/>
                <a:cs typeface="Times New Roman" pitchFamily="18" charset="0"/>
              </a:rPr>
              <a:t>mãi với dân tộc Việt Nam,….</a:t>
            </a:r>
          </a:p>
        </p:txBody>
      </p:sp>
    </p:spTree>
    <p:extLst>
      <p:ext uri="{BB962C8B-B14F-4D97-AF65-F5344CB8AC3E}">
        <p14:creationId xmlns:p14="http://schemas.microsoft.com/office/powerpoint/2010/main" val="2239817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334962"/>
          </a:xfrm>
        </p:spPr>
        <p:txBody>
          <a:bodyPr>
            <a:normAutofit fontScale="90000"/>
          </a:bodyPr>
          <a:lstStyle/>
          <a:p>
            <a:endParaRPr lang="en-US"/>
          </a:p>
        </p:txBody>
      </p:sp>
      <p:sp>
        <p:nvSpPr>
          <p:cNvPr id="3" name="Content Placeholder 2"/>
          <p:cNvSpPr>
            <a:spLocks noGrp="1"/>
          </p:cNvSpPr>
          <p:nvPr>
            <p:ph idx="1"/>
          </p:nvPr>
        </p:nvSpPr>
        <p:spPr>
          <a:xfrm>
            <a:off x="457200" y="685800"/>
            <a:ext cx="8229600" cy="5791200"/>
          </a:xfrm>
        </p:spPr>
        <p:style>
          <a:lnRef idx="2">
            <a:schemeClr val="accent3"/>
          </a:lnRef>
          <a:fillRef idx="1">
            <a:schemeClr val="lt1"/>
          </a:fillRef>
          <a:effectRef idx="0">
            <a:schemeClr val="accent3"/>
          </a:effectRef>
          <a:fontRef idx="minor">
            <a:schemeClr val="dk1"/>
          </a:fontRef>
        </p:style>
        <p:txBody>
          <a:bodyPr>
            <a:noAutofit/>
          </a:bodyPr>
          <a:lstStyle/>
          <a:p>
            <a:pPr marL="0" indent="0" algn="just" fontAlgn="base">
              <a:buNone/>
            </a:pPr>
            <a:r>
              <a:rPr lang="en-US" sz="2800" b="1" smtClean="0">
                <a:solidFill>
                  <a:srgbClr val="FF0000"/>
                </a:solidFill>
                <a:latin typeface="Times New Roman" pitchFamily="18" charset="0"/>
                <a:cs typeface="Times New Roman" pitchFamily="18" charset="0"/>
              </a:rPr>
              <a:t>Câu 1: </a:t>
            </a:r>
            <a:r>
              <a:rPr lang="vi-VN" sz="2800" smtClean="0">
                <a:latin typeface="+mj-lt"/>
              </a:rPr>
              <a:t>Dòng </a:t>
            </a:r>
            <a:r>
              <a:rPr lang="vi-VN" sz="2800">
                <a:latin typeface="+mj-lt"/>
              </a:rPr>
              <a:t>nào </a:t>
            </a:r>
            <a:r>
              <a:rPr lang="en-US" sz="2800" smtClean="0">
                <a:latin typeface="Times New Roman" pitchFamily="18" charset="0"/>
                <a:cs typeface="Times New Roman" pitchFamily="18" charset="0"/>
              </a:rPr>
              <a:t>khái quát được </a:t>
            </a:r>
            <a:r>
              <a:rPr lang="vi-VN" sz="2800" smtClean="0">
                <a:latin typeface="+mj-lt"/>
              </a:rPr>
              <a:t>vị </a:t>
            </a:r>
            <a:r>
              <a:rPr lang="vi-VN" sz="2800">
                <a:latin typeface="+mj-lt"/>
              </a:rPr>
              <a:t>trí và vai trò của cây tre trong đời sống con người Việt Nam ? </a:t>
            </a:r>
            <a:endParaRPr lang="en-US" sz="2800" smtClean="0">
              <a:latin typeface="+mj-lt"/>
            </a:endParaRPr>
          </a:p>
          <a:p>
            <a:pPr marL="0" indent="0" algn="just" fontAlgn="base">
              <a:buNone/>
            </a:pPr>
            <a:r>
              <a:rPr lang="vi-VN" sz="2800" smtClean="0">
                <a:latin typeface="+mj-lt"/>
              </a:rPr>
              <a:t>A.Tre </a:t>
            </a:r>
            <a:r>
              <a:rPr lang="vi-VN" sz="2800">
                <a:latin typeface="+mj-lt"/>
              </a:rPr>
              <a:t>là một người bạn thân thiết của nhân dân Việt Nam </a:t>
            </a:r>
            <a:endParaRPr lang="en-US" sz="2800" smtClean="0">
              <a:latin typeface="+mj-lt"/>
            </a:endParaRPr>
          </a:p>
          <a:p>
            <a:pPr marL="0" indent="0" algn="just" fontAlgn="base">
              <a:buNone/>
            </a:pPr>
            <a:r>
              <a:rPr lang="vi-VN" sz="2800" smtClean="0">
                <a:latin typeface="+mj-lt"/>
              </a:rPr>
              <a:t>B</a:t>
            </a:r>
            <a:r>
              <a:rPr lang="vi-VN" sz="2800">
                <a:latin typeface="+mj-lt"/>
              </a:rPr>
              <a:t>. Tre là một người bạn thân thiết của người nông </a:t>
            </a:r>
            <a:r>
              <a:rPr lang="vi-VN" sz="2800" smtClean="0">
                <a:latin typeface="+mj-lt"/>
              </a:rPr>
              <a:t>dân,</a:t>
            </a:r>
            <a:r>
              <a:rPr lang="en-US" sz="2800" smtClean="0">
                <a:latin typeface="+mj-lt"/>
              </a:rPr>
              <a:t> </a:t>
            </a:r>
            <a:r>
              <a:rPr lang="vi-VN" sz="2800" smtClean="0">
                <a:latin typeface="+mj-lt"/>
              </a:rPr>
              <a:t>bạn</a:t>
            </a:r>
            <a:r>
              <a:rPr lang="en-US" sz="2800" smtClean="0">
                <a:latin typeface="+mj-lt"/>
              </a:rPr>
              <a:t> </a:t>
            </a:r>
            <a:r>
              <a:rPr lang="vi-VN" sz="2800" smtClean="0">
                <a:latin typeface="+mj-lt"/>
              </a:rPr>
              <a:t>thân </a:t>
            </a:r>
            <a:r>
              <a:rPr lang="vi-VN" sz="2800">
                <a:latin typeface="+mj-lt"/>
              </a:rPr>
              <a:t>của nhân dân Việt </a:t>
            </a:r>
            <a:r>
              <a:rPr lang="vi-VN" sz="2800" smtClean="0">
                <a:latin typeface="+mj-lt"/>
              </a:rPr>
              <a:t>Nam</a:t>
            </a:r>
            <a:endParaRPr lang="en-US" sz="2800" smtClean="0">
              <a:latin typeface="+mj-lt"/>
            </a:endParaRPr>
          </a:p>
          <a:p>
            <a:pPr marL="0" indent="0" algn="just" fontAlgn="base">
              <a:buNone/>
            </a:pPr>
            <a:r>
              <a:rPr lang="vi-VN" sz="2800" smtClean="0">
                <a:latin typeface="+mj-lt"/>
              </a:rPr>
              <a:t>C</a:t>
            </a:r>
            <a:r>
              <a:rPr lang="vi-VN" sz="2800">
                <a:latin typeface="+mj-lt"/>
              </a:rPr>
              <a:t>. Tre gắn bó với con người trong chiến đấu bảo vệ quê </a:t>
            </a:r>
            <a:r>
              <a:rPr lang="vi-VN" sz="2800" smtClean="0">
                <a:latin typeface="+mj-lt"/>
              </a:rPr>
              <a:t>hương</a:t>
            </a:r>
            <a:r>
              <a:rPr lang="en-US" sz="2800">
                <a:latin typeface="+mj-lt"/>
              </a:rPr>
              <a:t> </a:t>
            </a:r>
            <a:r>
              <a:rPr lang="vi-VN" sz="2800" smtClean="0">
                <a:latin typeface="+mj-lt"/>
              </a:rPr>
              <a:t>đất nước</a:t>
            </a:r>
            <a:endParaRPr lang="en-US" sz="2800" smtClean="0">
              <a:latin typeface="+mj-lt"/>
            </a:endParaRPr>
          </a:p>
          <a:p>
            <a:pPr marL="0" indent="0" algn="just" fontAlgn="base">
              <a:buNone/>
            </a:pPr>
            <a:r>
              <a:rPr lang="vi-VN" sz="2800" smtClean="0">
                <a:latin typeface="+mj-lt"/>
              </a:rPr>
              <a:t>D</a:t>
            </a:r>
            <a:r>
              <a:rPr lang="vi-VN" sz="2800">
                <a:latin typeface="+mj-lt"/>
              </a:rPr>
              <a:t>. Tre gắn bó với người nông dân trong cuộc sống hàng </a:t>
            </a:r>
            <a:r>
              <a:rPr lang="vi-VN" sz="2800" smtClean="0">
                <a:latin typeface="+mj-lt"/>
              </a:rPr>
              <a:t>ngày</a:t>
            </a:r>
            <a:r>
              <a:rPr lang="en-US" sz="2800">
                <a:latin typeface="+mj-lt"/>
              </a:rPr>
              <a:t> </a:t>
            </a:r>
            <a:r>
              <a:rPr lang="vi-VN" sz="2800" smtClean="0">
                <a:latin typeface="+mj-lt"/>
              </a:rPr>
              <a:t>và </a:t>
            </a:r>
            <a:r>
              <a:rPr lang="vi-VN" sz="2800">
                <a:latin typeface="+mj-lt"/>
              </a:rPr>
              <a:t>đặc biệt là trong lao động sản </a:t>
            </a:r>
            <a:r>
              <a:rPr lang="vi-VN" sz="2800" smtClean="0">
                <a:latin typeface="+mj-lt"/>
              </a:rPr>
              <a:t>xuất</a:t>
            </a:r>
            <a:endParaRPr lang="en-US" sz="2800" smtClean="0">
              <a:latin typeface="+mj-lt"/>
            </a:endParaRPr>
          </a:p>
          <a:p>
            <a:pPr marL="0" indent="0" algn="just" fontAlgn="base">
              <a:buNone/>
            </a:pPr>
            <a:endParaRPr lang="en-US" sz="2000">
              <a:latin typeface="+mj-lt"/>
            </a:endParaRPr>
          </a:p>
        </p:txBody>
      </p:sp>
      <p:sp>
        <p:nvSpPr>
          <p:cNvPr id="6" name="Oval 13"/>
          <p:cNvSpPr>
            <a:spLocks noChangeArrowheads="1"/>
          </p:cNvSpPr>
          <p:nvPr/>
        </p:nvSpPr>
        <p:spPr bwMode="auto">
          <a:xfrm>
            <a:off x="381000" y="2556164"/>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latin typeface="Times New Roman" pitchFamily="18" charset="0"/>
            </a:endParaRPr>
          </a:p>
        </p:txBody>
      </p:sp>
    </p:spTree>
    <p:extLst>
      <p:ext uri="{BB962C8B-B14F-4D97-AF65-F5344CB8AC3E}">
        <p14:creationId xmlns:p14="http://schemas.microsoft.com/office/powerpoint/2010/main" val="1867250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endParaRPr lang="en-US"/>
          </a:p>
        </p:txBody>
      </p:sp>
      <p:sp>
        <p:nvSpPr>
          <p:cNvPr id="3" name="Content Placeholder 2"/>
          <p:cNvSpPr>
            <a:spLocks noGrp="1"/>
          </p:cNvSpPr>
          <p:nvPr>
            <p:ph idx="1"/>
          </p:nvPr>
        </p:nvSpPr>
        <p:spPr>
          <a:xfrm>
            <a:off x="457200" y="685800"/>
            <a:ext cx="8229600" cy="5440363"/>
          </a:xfrm>
        </p:spPr>
        <p:style>
          <a:lnRef idx="2">
            <a:schemeClr val="accent3"/>
          </a:lnRef>
          <a:fillRef idx="1">
            <a:schemeClr val="lt1"/>
          </a:fillRef>
          <a:effectRef idx="0">
            <a:schemeClr val="accent3"/>
          </a:effectRef>
          <a:fontRef idx="minor">
            <a:schemeClr val="dk1"/>
          </a:fontRef>
        </p:style>
        <p:txBody>
          <a:bodyPr/>
          <a:lstStyle/>
          <a:p>
            <a:pPr marL="0" indent="0" algn="just">
              <a:buNone/>
            </a:pPr>
            <a:r>
              <a:rPr lang="en-US" b="1" smtClean="0">
                <a:solidFill>
                  <a:srgbClr val="FF0000"/>
                </a:solidFill>
                <a:latin typeface="Times New Roman" pitchFamily="18" charset="0"/>
                <a:cs typeface="Times New Roman" pitchFamily="18" charset="0"/>
              </a:rPr>
              <a:t>Câu 2: </a:t>
            </a:r>
            <a:r>
              <a:rPr lang="en-US" smtClean="0">
                <a:latin typeface="Times New Roman" pitchFamily="18" charset="0"/>
                <a:cs typeface="Times New Roman" pitchFamily="18" charset="0"/>
              </a:rPr>
              <a:t>Theo tác phẩm này, vì sao cây tre trở thành biểu tượng của đất nước và con người Việt Nam?</a:t>
            </a:r>
          </a:p>
          <a:p>
            <a:pPr marL="514350" indent="-514350" algn="just">
              <a:buAutoNum type="alphaUcPeriod"/>
            </a:pPr>
            <a:r>
              <a:rPr lang="en-US" smtClean="0">
                <a:latin typeface="Times New Roman" pitchFamily="18" charset="0"/>
                <a:cs typeface="Times New Roman" pitchFamily="18" charset="0"/>
              </a:rPr>
              <a:t>Cây tre có vẻ đẹp bình dị, thân thương.</a:t>
            </a:r>
          </a:p>
          <a:p>
            <a:pPr marL="514350" indent="-514350" algn="just">
              <a:buAutoNum type="alphaUcPeriod"/>
            </a:pPr>
            <a:r>
              <a:rPr lang="en-US" smtClean="0">
                <a:latin typeface="Times New Roman" pitchFamily="18" charset="0"/>
                <a:cs typeface="Times New Roman" pitchFamily="18" charset="0"/>
              </a:rPr>
              <a:t>Cây tre được trồng xung quanh làng.</a:t>
            </a:r>
          </a:p>
          <a:p>
            <a:pPr marL="514350" indent="-514350" algn="just">
              <a:buAutoNum type="alphaUcPeriod"/>
            </a:pPr>
            <a:r>
              <a:rPr lang="en-US" smtClean="0">
                <a:latin typeface="Times New Roman" pitchFamily="18" charset="0"/>
                <a:cs typeface="Times New Roman" pitchFamily="18" charset="0"/>
              </a:rPr>
              <a:t>Cây tre có những phẩm chất quý báu</a:t>
            </a:r>
          </a:p>
          <a:p>
            <a:pPr marL="514350" indent="-514350" algn="just">
              <a:buAutoNum type="alphaUcPeriod"/>
            </a:pPr>
            <a:r>
              <a:rPr lang="en-US" smtClean="0">
                <a:latin typeface="Times New Roman" pitchFamily="18" charset="0"/>
                <a:cs typeface="Times New Roman" pitchFamily="18" charset="0"/>
              </a:rPr>
              <a:t>Cây tre gắn bó thân thiết, lâu đời với con người Việt Nam.</a:t>
            </a:r>
            <a:endParaRPr lang="en-US">
              <a:latin typeface="Times New Roman" pitchFamily="18" charset="0"/>
              <a:cs typeface="Times New Roman" pitchFamily="18" charset="0"/>
            </a:endParaRPr>
          </a:p>
        </p:txBody>
      </p:sp>
      <p:sp>
        <p:nvSpPr>
          <p:cNvPr id="4" name="Oval 13"/>
          <p:cNvSpPr>
            <a:spLocks noChangeArrowheads="1"/>
          </p:cNvSpPr>
          <p:nvPr/>
        </p:nvSpPr>
        <p:spPr bwMode="auto">
          <a:xfrm>
            <a:off x="381000" y="34290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latin typeface="Times New Roman" pitchFamily="18" charset="0"/>
            </a:endParaRPr>
          </a:p>
        </p:txBody>
      </p:sp>
      <p:sp>
        <p:nvSpPr>
          <p:cNvPr id="5" name="Oval 13"/>
          <p:cNvSpPr>
            <a:spLocks noChangeArrowheads="1"/>
          </p:cNvSpPr>
          <p:nvPr/>
        </p:nvSpPr>
        <p:spPr bwMode="auto">
          <a:xfrm>
            <a:off x="381000" y="22860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latin typeface="Times New Roman" pitchFamily="18" charset="0"/>
            </a:endParaRPr>
          </a:p>
        </p:txBody>
      </p:sp>
      <p:sp>
        <p:nvSpPr>
          <p:cNvPr id="6" name="Oval 13"/>
          <p:cNvSpPr>
            <a:spLocks noChangeArrowheads="1"/>
          </p:cNvSpPr>
          <p:nvPr/>
        </p:nvSpPr>
        <p:spPr bwMode="auto">
          <a:xfrm>
            <a:off x="408709" y="4073236"/>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latin typeface="Times New Roman" pitchFamily="18" charset="0"/>
            </a:endParaRPr>
          </a:p>
        </p:txBody>
      </p:sp>
    </p:spTree>
    <p:extLst>
      <p:ext uri="{BB962C8B-B14F-4D97-AF65-F5344CB8AC3E}">
        <p14:creationId xmlns:p14="http://schemas.microsoft.com/office/powerpoint/2010/main" val="415687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2209800"/>
            <a:ext cx="7772400" cy="1905000"/>
          </a:xfrm>
          <a:solidFill>
            <a:schemeClr val="bg1"/>
          </a:solidFill>
        </p:spPr>
        <p:txBody>
          <a:bodyPr/>
          <a:lstStyle/>
          <a:p>
            <a:endParaRPr lang="en-US" b="1">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81000" y="304800"/>
            <a:ext cx="8382000" cy="6248400"/>
          </a:xfrm>
        </p:spPr>
        <p:style>
          <a:lnRef idx="1">
            <a:schemeClr val="accent3"/>
          </a:lnRef>
          <a:fillRef idx="2">
            <a:schemeClr val="accent3"/>
          </a:fillRef>
          <a:effectRef idx="1">
            <a:schemeClr val="accent3"/>
          </a:effectRef>
          <a:fontRef idx="minor">
            <a:schemeClr val="dk1"/>
          </a:fontRef>
        </p:style>
        <p:txBody>
          <a:bodyPr>
            <a:normAutofit/>
          </a:bodyPr>
          <a:lstStyle/>
          <a:p>
            <a:r>
              <a:rPr lang="en-US" sz="2900" b="1" i="0" smtClean="0">
                <a:solidFill>
                  <a:srgbClr val="00B050"/>
                </a:solidFill>
                <a:latin typeface="Times New Roman" pitchFamily="18" charset="0"/>
                <a:cs typeface="Times New Roman" pitchFamily="18" charset="0"/>
              </a:rPr>
              <a:t>TRƯỜNG THCS THƯỢNG THANH</a:t>
            </a:r>
          </a:p>
          <a:p>
            <a:r>
              <a:rPr lang="en-US" sz="2900" b="1" smtClean="0">
                <a:solidFill>
                  <a:srgbClr val="00B050"/>
                </a:solidFill>
                <a:latin typeface="Times New Roman" pitchFamily="18" charset="0"/>
                <a:cs typeface="Times New Roman" pitchFamily="18" charset="0"/>
              </a:rPr>
              <a:t>Ngữ văn lớp 6</a:t>
            </a:r>
            <a:endParaRPr lang="en-US" sz="2900" b="1" i="0" u="sng">
              <a:solidFill>
                <a:srgbClr val="00B050"/>
              </a:solidFill>
              <a:latin typeface="Times New Roman" pitchFamily="18" charset="0"/>
              <a:cs typeface="Times New Roman" pitchFamily="18" charset="0"/>
            </a:endParaRPr>
          </a:p>
          <a:p>
            <a:pPr>
              <a:lnSpc>
                <a:spcPct val="150000"/>
              </a:lnSpc>
            </a:pPr>
            <a:r>
              <a:rPr lang="en-US" sz="2900" b="1" u="sng" smtClean="0">
                <a:solidFill>
                  <a:srgbClr val="FF0000"/>
                </a:solidFill>
                <a:latin typeface="Times New Roman" pitchFamily="18" charset="0"/>
                <a:cs typeface="Times New Roman" pitchFamily="18" charset="0"/>
              </a:rPr>
              <a:t>Văn bản:</a:t>
            </a:r>
            <a:r>
              <a:rPr lang="en-US" sz="4800" b="1">
                <a:solidFill>
                  <a:srgbClr val="FF0000"/>
                </a:solidFill>
                <a:latin typeface="Times New Roman" pitchFamily="18" charset="0"/>
                <a:cs typeface="Times New Roman" pitchFamily="18" charset="0"/>
              </a:rPr>
              <a:t/>
            </a:r>
            <a:br>
              <a:rPr lang="en-US" sz="4800" b="1">
                <a:solidFill>
                  <a:srgbClr val="FF0000"/>
                </a:solidFill>
                <a:latin typeface="Times New Roman" pitchFamily="18" charset="0"/>
                <a:cs typeface="Times New Roman" pitchFamily="18" charset="0"/>
              </a:rPr>
            </a:br>
            <a:r>
              <a:rPr lang="en-US" sz="4800" b="1" smtClean="0">
                <a:solidFill>
                  <a:srgbClr val="FF0000"/>
                </a:solidFill>
                <a:latin typeface="Times New Roman" pitchFamily="18" charset="0"/>
                <a:cs typeface="Times New Roman" pitchFamily="18" charset="0"/>
              </a:rPr>
              <a:t>CÂY TRE VIỆT NAM</a:t>
            </a:r>
            <a:endParaRPr lang="en-US" sz="4800" b="1" i="0" smtClean="0">
              <a:solidFill>
                <a:srgbClr val="00B050"/>
              </a:solidFill>
              <a:latin typeface="Times New Roman" pitchFamily="18" charset="0"/>
              <a:cs typeface="Times New Roman" pitchFamily="18" charset="0"/>
            </a:endParaRPr>
          </a:p>
          <a:p>
            <a:endParaRPr lang="en-US">
              <a:solidFill>
                <a:srgbClr val="00B050"/>
              </a:solidFill>
              <a:latin typeface="Times New Roman" pitchFamily="18" charset="0"/>
              <a:cs typeface="Times New Roman" pitchFamily="18" charset="0"/>
            </a:endParaRPr>
          </a:p>
        </p:txBody>
      </p:sp>
      <p:pic>
        <p:nvPicPr>
          <p:cNvPr id="4" name="Picture 2" descr="tr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57868"/>
            <a:ext cx="7162800" cy="294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71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a:p>
        </p:txBody>
      </p:sp>
      <p:sp>
        <p:nvSpPr>
          <p:cNvPr id="3" name="Content Placeholder 2"/>
          <p:cNvSpPr>
            <a:spLocks noGrp="1"/>
          </p:cNvSpPr>
          <p:nvPr>
            <p:ph idx="1"/>
          </p:nvPr>
        </p:nvSpPr>
        <p:spPr>
          <a:xfrm>
            <a:off x="457200" y="685800"/>
            <a:ext cx="8229600" cy="5440363"/>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smtClean="0">
                <a:solidFill>
                  <a:srgbClr val="FF0000"/>
                </a:solidFill>
                <a:latin typeface="Times New Roman" pitchFamily="18" charset="0"/>
                <a:cs typeface="Times New Roman" pitchFamily="18" charset="0"/>
              </a:rPr>
              <a:t>Câu 3: </a:t>
            </a:r>
            <a:r>
              <a:rPr lang="en-US" smtClean="0">
                <a:latin typeface="Times New Roman" pitchFamily="18" charset="0"/>
                <a:cs typeface="Times New Roman" pitchFamily="18" charset="0"/>
              </a:rPr>
              <a:t>Thủ pháp nghệ thuật chủ yếu được sử dụng để nói về cây tre là gì?</a:t>
            </a:r>
          </a:p>
          <a:p>
            <a:pPr marL="514350" indent="-514350">
              <a:buAutoNum type="alphaUcPeriod"/>
            </a:pPr>
            <a:r>
              <a:rPr lang="en-US" smtClean="0">
                <a:latin typeface="Times New Roman" pitchFamily="18" charset="0"/>
                <a:cs typeface="Times New Roman" pitchFamily="18" charset="0"/>
              </a:rPr>
              <a:t>So sánh </a:t>
            </a:r>
          </a:p>
          <a:p>
            <a:pPr marL="514350" indent="-514350">
              <a:buAutoNum type="alphaUcPeriod"/>
            </a:pPr>
            <a:r>
              <a:rPr lang="en-US" smtClean="0">
                <a:latin typeface="Times New Roman" pitchFamily="18" charset="0"/>
                <a:cs typeface="Times New Roman" pitchFamily="18" charset="0"/>
              </a:rPr>
              <a:t>Ẩn dụ</a:t>
            </a:r>
          </a:p>
          <a:p>
            <a:pPr marL="514350" indent="-514350">
              <a:buAutoNum type="alphaUcPeriod"/>
            </a:pPr>
            <a:r>
              <a:rPr lang="en-US" smtClean="0">
                <a:latin typeface="Times New Roman" pitchFamily="18" charset="0"/>
                <a:cs typeface="Times New Roman" pitchFamily="18" charset="0"/>
              </a:rPr>
              <a:t>Nhân hóa</a:t>
            </a:r>
          </a:p>
          <a:p>
            <a:pPr marL="514350" indent="-514350">
              <a:buAutoNum type="alphaUcPeriod"/>
            </a:pPr>
            <a:r>
              <a:rPr lang="en-US" smtClean="0">
                <a:latin typeface="Times New Roman" pitchFamily="18" charset="0"/>
                <a:cs typeface="Times New Roman" pitchFamily="18" charset="0"/>
              </a:rPr>
              <a:t>Hoán dụ</a:t>
            </a:r>
            <a:endParaRPr lang="en-US">
              <a:latin typeface="Times New Roman" pitchFamily="18" charset="0"/>
              <a:cs typeface="Times New Roman" pitchFamily="18" charset="0"/>
            </a:endParaRPr>
          </a:p>
        </p:txBody>
      </p:sp>
      <p:sp>
        <p:nvSpPr>
          <p:cNvPr id="4" name="Oval 13"/>
          <p:cNvSpPr>
            <a:spLocks noChangeArrowheads="1"/>
          </p:cNvSpPr>
          <p:nvPr/>
        </p:nvSpPr>
        <p:spPr bwMode="auto">
          <a:xfrm>
            <a:off x="408709" y="2971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latin typeface="Times New Roman" pitchFamily="18" charset="0"/>
            </a:endParaRPr>
          </a:p>
        </p:txBody>
      </p:sp>
    </p:spTree>
    <p:extLst>
      <p:ext uri="{BB962C8B-B14F-4D97-AF65-F5344CB8AC3E}">
        <p14:creationId xmlns:p14="http://schemas.microsoft.com/office/powerpoint/2010/main" val="1963990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762000" y="459149"/>
            <a:ext cx="7620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vi-VN" b="1">
                <a:solidFill>
                  <a:srgbClr val="FF0000"/>
                </a:solidFill>
                <a:latin typeface="+mj-lt"/>
              </a:rPr>
              <a:t>TỤC NGỮ :</a:t>
            </a:r>
            <a:br>
              <a:rPr lang="vi-VN" b="1">
                <a:solidFill>
                  <a:srgbClr val="FF0000"/>
                </a:solidFill>
                <a:latin typeface="+mj-lt"/>
              </a:rPr>
            </a:br>
            <a:r>
              <a:rPr lang="vi-VN">
                <a:latin typeface="+mj-lt"/>
              </a:rPr>
              <a:t>- Tre già khó uốn</a:t>
            </a:r>
            <a:r>
              <a:rPr lang="vi-VN" smtClean="0">
                <a:latin typeface="+mj-lt"/>
              </a:rPr>
              <a:t>.</a:t>
            </a:r>
            <a:r>
              <a:rPr lang="en-US" smtClean="0">
                <a:latin typeface="+mj-lt"/>
              </a:rPr>
              <a:t>      </a:t>
            </a:r>
          </a:p>
          <a:p>
            <a:pPr eaLnBrk="1" hangingPunct="1"/>
            <a:r>
              <a:rPr lang="en-US" smtClean="0">
                <a:latin typeface="+mj-lt"/>
              </a:rPr>
              <a:t>- </a:t>
            </a:r>
            <a:r>
              <a:rPr lang="vi-VN">
                <a:latin typeface="+mj-lt"/>
              </a:rPr>
              <a:t>Tre già là bà lim.</a:t>
            </a:r>
            <a:br>
              <a:rPr lang="vi-VN">
                <a:latin typeface="+mj-lt"/>
              </a:rPr>
            </a:br>
            <a:r>
              <a:rPr lang="en-US">
                <a:latin typeface="+mj-lt"/>
              </a:rPr>
              <a:t>- </a:t>
            </a:r>
            <a:r>
              <a:rPr lang="vi-VN">
                <a:latin typeface="+mj-lt"/>
              </a:rPr>
              <a:t> Tre non dễ uốn.</a:t>
            </a:r>
            <a:endParaRPr lang="en-US">
              <a:latin typeface="+mj-lt"/>
            </a:endParaRPr>
          </a:p>
        </p:txBody>
      </p:sp>
      <p:sp>
        <p:nvSpPr>
          <p:cNvPr id="32773" name="Text Box 5"/>
          <p:cNvSpPr txBox="1">
            <a:spLocks noChangeArrowheads="1"/>
          </p:cNvSpPr>
          <p:nvPr/>
        </p:nvSpPr>
        <p:spPr bwMode="auto">
          <a:xfrm>
            <a:off x="782782" y="2521252"/>
            <a:ext cx="7848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b="1" smtClean="0">
                <a:solidFill>
                  <a:srgbClr val="FF0000"/>
                </a:solidFill>
                <a:latin typeface="Times New Roman" pitchFamily="18" charset="0"/>
                <a:cs typeface="Times New Roman" pitchFamily="18" charset="0"/>
              </a:rPr>
              <a:t>THƠ:</a:t>
            </a:r>
            <a:endParaRPr lang="en-US" b="1">
              <a:solidFill>
                <a:srgbClr val="FF0000"/>
              </a:solidFill>
              <a:latin typeface="Times New Roman" pitchFamily="18" charset="0"/>
              <a:cs typeface="Times New Roman" pitchFamily="18" charset="0"/>
            </a:endParaRPr>
          </a:p>
          <a:p>
            <a:pPr eaLnBrk="1" hangingPunct="1"/>
            <a:r>
              <a:rPr lang="en-US">
                <a:latin typeface="Times New Roman" pitchFamily="18" charset="0"/>
                <a:cs typeface="Times New Roman" pitchFamily="18" charset="0"/>
              </a:rPr>
              <a:t> </a:t>
            </a:r>
            <a:r>
              <a:rPr lang="en-US" smtClean="0">
                <a:latin typeface="Times New Roman" pitchFamily="18" charset="0"/>
                <a:cs typeface="Times New Roman" pitchFamily="18" charset="0"/>
              </a:rPr>
              <a:t>Con </a:t>
            </a:r>
            <a:r>
              <a:rPr lang="en-US">
                <a:latin typeface="Times New Roman" pitchFamily="18" charset="0"/>
                <a:cs typeface="Times New Roman" pitchFamily="18" charset="0"/>
              </a:rPr>
              <a:t>ở miền Nam ra thăm lăng Bác</a:t>
            </a:r>
          </a:p>
          <a:p>
            <a:pPr eaLnBrk="1" hangingPunct="1"/>
            <a:r>
              <a:rPr lang="en-US">
                <a:latin typeface="Times New Roman" pitchFamily="18" charset="0"/>
                <a:cs typeface="Times New Roman" pitchFamily="18" charset="0"/>
              </a:rPr>
              <a:t> </a:t>
            </a:r>
            <a:r>
              <a:rPr lang="en-US" smtClean="0">
                <a:latin typeface="Times New Roman" pitchFamily="18" charset="0"/>
                <a:cs typeface="Times New Roman" pitchFamily="18" charset="0"/>
              </a:rPr>
              <a:t>Đã </a:t>
            </a:r>
            <a:r>
              <a:rPr lang="en-US">
                <a:latin typeface="Times New Roman" pitchFamily="18" charset="0"/>
                <a:cs typeface="Times New Roman" pitchFamily="18" charset="0"/>
              </a:rPr>
              <a:t>thấy trong sương hàng tre bát ngát.</a:t>
            </a:r>
          </a:p>
          <a:p>
            <a:pPr eaLnBrk="1" hangingPunct="1"/>
            <a:r>
              <a:rPr lang="en-US">
                <a:latin typeface="Times New Roman" pitchFamily="18" charset="0"/>
                <a:cs typeface="Times New Roman" pitchFamily="18" charset="0"/>
              </a:rPr>
              <a:t>                                             ( Viễn Phương)</a:t>
            </a:r>
          </a:p>
          <a:p>
            <a:pPr eaLnBrk="1" hangingPunct="1"/>
            <a:r>
              <a:rPr lang="en-US">
                <a:latin typeface="Times New Roman" pitchFamily="18" charset="0"/>
                <a:cs typeface="Times New Roman" pitchFamily="18" charset="0"/>
              </a:rPr>
              <a:t> </a:t>
            </a:r>
            <a:r>
              <a:rPr lang="en-US" smtClean="0">
                <a:latin typeface="Times New Roman" pitchFamily="18" charset="0"/>
                <a:cs typeface="Times New Roman" pitchFamily="18" charset="0"/>
              </a:rPr>
              <a:t>Làng </a:t>
            </a:r>
            <a:r>
              <a:rPr lang="en-US">
                <a:latin typeface="Times New Roman" pitchFamily="18" charset="0"/>
                <a:cs typeface="Times New Roman" pitchFamily="18" charset="0"/>
              </a:rPr>
              <a:t>tôi sau lũy tre mờ xa</a:t>
            </a:r>
          </a:p>
          <a:p>
            <a:pPr eaLnBrk="1" hangingPunct="1"/>
            <a:r>
              <a:rPr lang="en-US">
                <a:latin typeface="Times New Roman" pitchFamily="18" charset="0"/>
                <a:cs typeface="Times New Roman" pitchFamily="18" charset="0"/>
              </a:rPr>
              <a:t> </a:t>
            </a:r>
            <a:r>
              <a:rPr lang="en-US" smtClean="0">
                <a:latin typeface="Times New Roman" pitchFamily="18" charset="0"/>
                <a:cs typeface="Times New Roman" pitchFamily="18" charset="0"/>
              </a:rPr>
              <a:t>Tình </a:t>
            </a:r>
            <a:r>
              <a:rPr lang="en-US">
                <a:latin typeface="Times New Roman" pitchFamily="18" charset="0"/>
                <a:cs typeface="Times New Roman" pitchFamily="18" charset="0"/>
              </a:rPr>
              <a:t>yêu quê hương những nếp nhà.</a:t>
            </a:r>
          </a:p>
          <a:p>
            <a:pPr eaLnBrk="1" hangingPunct="1"/>
            <a:r>
              <a:rPr lang="en-US">
                <a:latin typeface="Times New Roman" pitchFamily="18" charset="0"/>
                <a:cs typeface="Times New Roman" pitchFamily="18" charset="0"/>
              </a:rPr>
              <a:t>                                            ( Hồ Bắc)</a:t>
            </a:r>
          </a:p>
        </p:txBody>
      </p:sp>
      <p:pic>
        <p:nvPicPr>
          <p:cNvPr id="28676" name="Picture 6" descr="0713_1j_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250" y="-10477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0713_1j_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77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0713_1j_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00050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73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wheel(4)">
                                      <p:cBhvr>
                                        <p:cTn id="13"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457200" y="533401"/>
            <a:ext cx="8001000" cy="5693866"/>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vi-VN" sz="2800" b="1">
                <a:solidFill>
                  <a:srgbClr val="FF0000"/>
                </a:solidFill>
                <a:latin typeface="Times New Roman" pitchFamily="18" charset="0"/>
                <a:cs typeface="Times New Roman" pitchFamily="18" charset="0"/>
              </a:rPr>
              <a:t>CA </a:t>
            </a:r>
            <a:r>
              <a:rPr lang="vi-VN" sz="2800" b="1" smtClean="0">
                <a:solidFill>
                  <a:srgbClr val="FF0000"/>
                </a:solidFill>
                <a:latin typeface="Times New Roman" pitchFamily="18" charset="0"/>
                <a:cs typeface="Times New Roman" pitchFamily="18" charset="0"/>
              </a:rPr>
              <a:t>DAO:</a:t>
            </a:r>
            <a:r>
              <a:rPr lang="vi-VN" sz="2800" b="1" i="1">
                <a:solidFill>
                  <a:srgbClr val="FF0000"/>
                </a:solidFill>
                <a:latin typeface="Times New Roman" pitchFamily="18" charset="0"/>
                <a:cs typeface="Times New Roman" pitchFamily="18" charset="0"/>
              </a:rPr>
              <a:t/>
            </a:r>
            <a:br>
              <a:rPr lang="vi-VN" sz="2800" b="1" i="1">
                <a:solidFill>
                  <a:srgbClr val="FF0000"/>
                </a:solidFill>
                <a:latin typeface="Times New Roman" pitchFamily="18" charset="0"/>
                <a:cs typeface="Times New Roman" pitchFamily="18" charset="0"/>
              </a:rPr>
            </a:br>
            <a:r>
              <a:rPr lang="en-US" sz="2800" b="1" i="1">
                <a:solidFill>
                  <a:srgbClr val="FF0000"/>
                </a:solidFill>
                <a:latin typeface="Times New Roman" pitchFamily="18" charset="0"/>
                <a:cs typeface="Times New Roman" pitchFamily="18" charset="0"/>
              </a:rPr>
              <a:t>    </a:t>
            </a:r>
            <a:r>
              <a:rPr lang="vi-VN" sz="2800" i="1">
                <a:latin typeface="Times New Roman" pitchFamily="18" charset="0"/>
                <a:cs typeface="Times New Roman" pitchFamily="18" charset="0"/>
              </a:rPr>
              <a:t>- Chặt tre cài bẫy vót chông</a:t>
            </a:r>
            <a:br>
              <a:rPr lang="vi-VN" sz="2800" i="1">
                <a:latin typeface="Times New Roman" pitchFamily="18" charset="0"/>
                <a:cs typeface="Times New Roman" pitchFamily="18" charset="0"/>
              </a:rPr>
            </a:br>
            <a:r>
              <a:rPr lang="vi-VN" sz="2800" i="1">
                <a:latin typeface="Times New Roman" pitchFamily="18" charset="0"/>
                <a:cs typeface="Times New Roman" pitchFamily="18" charset="0"/>
              </a:rPr>
              <a:t>Tre bao nhiêu lá thương chồng bấy nhiêu.</a:t>
            </a:r>
            <a:br>
              <a:rPr lang="vi-VN" sz="2800" i="1">
                <a:latin typeface="Times New Roman" pitchFamily="18" charset="0"/>
                <a:cs typeface="Times New Roman" pitchFamily="18" charset="0"/>
              </a:rPr>
            </a:br>
            <a:r>
              <a:rPr lang="en-US" sz="2800" i="1" smtClean="0">
                <a:latin typeface="Times New Roman" pitchFamily="18" charset="0"/>
                <a:cs typeface="Times New Roman" pitchFamily="18" charset="0"/>
              </a:rPr>
              <a:t>    </a:t>
            </a:r>
            <a:r>
              <a:rPr lang="vi-VN" sz="2800" i="1" smtClean="0">
                <a:latin typeface="Times New Roman" pitchFamily="18" charset="0"/>
                <a:cs typeface="Times New Roman" pitchFamily="18" charset="0"/>
              </a:rPr>
              <a:t>- Em </a:t>
            </a:r>
            <a:r>
              <a:rPr lang="vi-VN" sz="2800" i="1">
                <a:latin typeface="Times New Roman" pitchFamily="18" charset="0"/>
                <a:cs typeface="Times New Roman" pitchFamily="18" charset="0"/>
              </a:rPr>
              <a:t>về cắt rạ đánh tranh</a:t>
            </a:r>
            <a:br>
              <a:rPr lang="vi-VN" sz="2800" i="1">
                <a:latin typeface="Times New Roman" pitchFamily="18" charset="0"/>
                <a:cs typeface="Times New Roman" pitchFamily="18" charset="0"/>
              </a:rPr>
            </a:br>
            <a:r>
              <a:rPr lang="vi-VN" sz="2800" i="1">
                <a:latin typeface="Times New Roman" pitchFamily="18" charset="0"/>
                <a:cs typeface="Times New Roman" pitchFamily="18" charset="0"/>
              </a:rPr>
              <a:t>Chặt tre chẻ lạt cho anh lợp nhà</a:t>
            </a:r>
            <a:br>
              <a:rPr lang="vi-VN" sz="2800" i="1">
                <a:latin typeface="Times New Roman" pitchFamily="18" charset="0"/>
                <a:cs typeface="Times New Roman" pitchFamily="18" charset="0"/>
              </a:rPr>
            </a:br>
            <a:r>
              <a:rPr lang="en-US" sz="2800" i="1">
                <a:latin typeface="Times New Roman" pitchFamily="18" charset="0"/>
                <a:cs typeface="Times New Roman" pitchFamily="18" charset="0"/>
              </a:rPr>
              <a:t>      </a:t>
            </a:r>
            <a:r>
              <a:rPr lang="vi-VN" sz="2800" i="1">
                <a:latin typeface="Times New Roman" pitchFamily="18" charset="0"/>
                <a:cs typeface="Times New Roman" pitchFamily="18" charset="0"/>
              </a:rPr>
              <a:t>Sớm khuya hoà thuận đôi ta</a:t>
            </a:r>
            <a:br>
              <a:rPr lang="vi-VN" sz="2800" i="1">
                <a:latin typeface="Times New Roman" pitchFamily="18" charset="0"/>
                <a:cs typeface="Times New Roman" pitchFamily="18" charset="0"/>
              </a:rPr>
            </a:br>
            <a:r>
              <a:rPr lang="vi-VN" sz="2800" i="1">
                <a:latin typeface="Times New Roman" pitchFamily="18" charset="0"/>
                <a:cs typeface="Times New Roman" pitchFamily="18" charset="0"/>
              </a:rPr>
              <a:t>Hơn ai gác tía lầu hoa một mình.</a:t>
            </a:r>
            <a:br>
              <a:rPr lang="vi-VN" sz="2800" i="1">
                <a:latin typeface="Times New Roman" pitchFamily="18" charset="0"/>
                <a:cs typeface="Times New Roman" pitchFamily="18" charset="0"/>
              </a:rPr>
            </a:br>
            <a:r>
              <a:rPr lang="en-US" sz="2800" i="1">
                <a:latin typeface="Times New Roman" pitchFamily="18" charset="0"/>
                <a:cs typeface="Times New Roman" pitchFamily="18" charset="0"/>
              </a:rPr>
              <a:t>    </a:t>
            </a:r>
            <a:r>
              <a:rPr lang="vi-VN" sz="2800" i="1">
                <a:latin typeface="Times New Roman" pitchFamily="18" charset="0"/>
                <a:cs typeface="Times New Roman" pitchFamily="18" charset="0"/>
              </a:rPr>
              <a:t>- Một cành tre, năm bảy cành tre</a:t>
            </a:r>
            <a:br>
              <a:rPr lang="vi-VN" sz="2800" i="1">
                <a:latin typeface="Times New Roman" pitchFamily="18" charset="0"/>
                <a:cs typeface="Times New Roman" pitchFamily="18" charset="0"/>
              </a:rPr>
            </a:br>
            <a:r>
              <a:rPr lang="en-US" sz="2800" i="1">
                <a:latin typeface="Times New Roman" pitchFamily="18" charset="0"/>
                <a:cs typeface="Times New Roman" pitchFamily="18" charset="0"/>
              </a:rPr>
              <a:t>  </a:t>
            </a:r>
            <a:r>
              <a:rPr lang="vi-VN" sz="2800" i="1">
                <a:latin typeface="Times New Roman" pitchFamily="18" charset="0"/>
                <a:cs typeface="Times New Roman" pitchFamily="18" charset="0"/>
              </a:rPr>
              <a:t>Đẹp duyên thì lấy chớ nghe họ hàng.</a:t>
            </a:r>
            <a:br>
              <a:rPr lang="vi-VN" sz="2800" i="1">
                <a:latin typeface="Times New Roman" pitchFamily="18" charset="0"/>
                <a:cs typeface="Times New Roman" pitchFamily="18" charset="0"/>
              </a:rPr>
            </a:br>
            <a:r>
              <a:rPr lang="en-US" sz="2800" i="1">
                <a:latin typeface="Times New Roman" pitchFamily="18" charset="0"/>
                <a:cs typeface="Times New Roman" pitchFamily="18" charset="0"/>
              </a:rPr>
              <a:t>    </a:t>
            </a:r>
            <a:r>
              <a:rPr lang="vi-VN" sz="2800" i="1" smtClean="0">
                <a:latin typeface="Times New Roman" pitchFamily="18" charset="0"/>
                <a:cs typeface="Times New Roman" pitchFamily="18" charset="0"/>
              </a:rPr>
              <a:t>-</a:t>
            </a:r>
            <a:r>
              <a:rPr lang="en-US" sz="2800" i="1" smtClean="0">
                <a:latin typeface="Times New Roman" pitchFamily="18" charset="0"/>
                <a:cs typeface="Times New Roman" pitchFamily="18" charset="0"/>
              </a:rPr>
              <a:t> </a:t>
            </a:r>
            <a:r>
              <a:rPr lang="vi-VN" sz="2800" i="1" smtClean="0">
                <a:latin typeface="Times New Roman" pitchFamily="18" charset="0"/>
                <a:cs typeface="Times New Roman" pitchFamily="18" charset="0"/>
              </a:rPr>
              <a:t>Làng </a:t>
            </a:r>
            <a:r>
              <a:rPr lang="vi-VN" sz="2800" i="1">
                <a:latin typeface="Times New Roman" pitchFamily="18" charset="0"/>
                <a:cs typeface="Times New Roman" pitchFamily="18" charset="0"/>
              </a:rPr>
              <a:t>tôi có luỹ tre xanh</a:t>
            </a:r>
            <a:br>
              <a:rPr lang="vi-VN" sz="2800" i="1">
                <a:latin typeface="Times New Roman" pitchFamily="18" charset="0"/>
                <a:cs typeface="Times New Roman" pitchFamily="18" charset="0"/>
              </a:rPr>
            </a:br>
            <a:r>
              <a:rPr lang="vi-VN" sz="2800" i="1">
                <a:latin typeface="Times New Roman" pitchFamily="18" charset="0"/>
                <a:cs typeface="Times New Roman" pitchFamily="18" charset="0"/>
              </a:rPr>
              <a:t>Có sông Tô Lịch uốn quanh xóm làng.</a:t>
            </a:r>
            <a:br>
              <a:rPr lang="vi-VN" sz="2800" i="1">
                <a:latin typeface="Times New Roman" pitchFamily="18" charset="0"/>
                <a:cs typeface="Times New Roman" pitchFamily="18" charset="0"/>
              </a:rPr>
            </a:br>
            <a:r>
              <a:rPr lang="en-US" sz="2800" i="1">
                <a:latin typeface="Times New Roman" pitchFamily="18" charset="0"/>
                <a:cs typeface="Times New Roman" pitchFamily="18" charset="0"/>
              </a:rPr>
              <a:t>    </a:t>
            </a:r>
            <a:r>
              <a:rPr lang="vi-VN" sz="2800" i="1">
                <a:latin typeface="Times New Roman" pitchFamily="18" charset="0"/>
                <a:cs typeface="Times New Roman" pitchFamily="18" charset="0"/>
              </a:rPr>
              <a:t>- Trăng lên tắm luỹ tre làng </a:t>
            </a:r>
            <a:br>
              <a:rPr lang="vi-VN" sz="2800" i="1">
                <a:latin typeface="Times New Roman" pitchFamily="18" charset="0"/>
                <a:cs typeface="Times New Roman" pitchFamily="18" charset="0"/>
              </a:rPr>
            </a:br>
            <a:r>
              <a:rPr lang="vi-VN" sz="2800" i="1">
                <a:latin typeface="Times New Roman" pitchFamily="18" charset="0"/>
                <a:cs typeface="Times New Roman" pitchFamily="18" charset="0"/>
              </a:rPr>
              <a:t>Trăng nhòm qua cửa, trăng tràn vô nôi</a:t>
            </a:r>
            <a:r>
              <a:rPr lang="en-US" sz="2800" i="1">
                <a:latin typeface="Times New Roman" pitchFamily="18" charset="0"/>
                <a:cs typeface="Times New Roman" pitchFamily="18" charset="0"/>
              </a:rPr>
              <a:t>.</a:t>
            </a:r>
          </a:p>
        </p:txBody>
      </p:sp>
    </p:spTree>
    <p:extLst>
      <p:ext uri="{BB962C8B-B14F-4D97-AF65-F5344CB8AC3E}">
        <p14:creationId xmlns:p14="http://schemas.microsoft.com/office/powerpoint/2010/main" val="4261523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79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79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7391400" cy="990599"/>
          </a:xfrm>
        </p:spPr>
        <p:style>
          <a:lnRef idx="3">
            <a:schemeClr val="lt1"/>
          </a:lnRef>
          <a:fillRef idx="1">
            <a:schemeClr val="accent3"/>
          </a:fillRef>
          <a:effectRef idx="1">
            <a:schemeClr val="accent3"/>
          </a:effectRef>
          <a:fontRef idx="minor">
            <a:schemeClr val="lt1"/>
          </a:fontRef>
        </p:style>
        <p:txBody>
          <a:bodyPr/>
          <a:lstStyle/>
          <a:p>
            <a:r>
              <a:rPr lang="en-US" smtClean="0"/>
              <a:t>Tác giả</a:t>
            </a:r>
            <a:endParaRPr lang="en-US"/>
          </a:p>
        </p:txBody>
      </p:sp>
      <p:sp>
        <p:nvSpPr>
          <p:cNvPr id="3" name="Subtitle 2"/>
          <p:cNvSpPr>
            <a:spLocks noGrp="1"/>
          </p:cNvSpPr>
          <p:nvPr>
            <p:ph type="subTitle" idx="1"/>
          </p:nvPr>
        </p:nvSpPr>
        <p:spPr>
          <a:xfrm>
            <a:off x="533400" y="1600200"/>
            <a:ext cx="4267200" cy="4724400"/>
          </a:xfrm>
        </p:spPr>
        <p:txBody>
          <a:bodyPr/>
          <a:lstStyle/>
          <a:p>
            <a:pPr algn="just"/>
            <a:r>
              <a:rPr lang="en-US" smtClean="0">
                <a:solidFill>
                  <a:srgbClr val="FF0000"/>
                </a:solidFill>
                <a:latin typeface="Times New Roman" pitchFamily="18" charset="0"/>
              </a:rPr>
              <a:t>Thép Mới (1925- 1991)</a:t>
            </a:r>
          </a:p>
          <a:p>
            <a:pPr algn="just"/>
            <a:r>
              <a:rPr lang="en-US" smtClean="0">
                <a:solidFill>
                  <a:schemeClr val="tx1"/>
                </a:solidFill>
                <a:latin typeface="Times New Roman" pitchFamily="18" charset="0"/>
              </a:rPr>
              <a:t>- Tên khai sinh: Hà Văn Lộc , quê ở quận Tây Hồ, Hà Nội, sinh ở thành phố Nam Định . </a:t>
            </a:r>
          </a:p>
          <a:p>
            <a:pPr algn="just"/>
            <a:r>
              <a:rPr lang="en-US" smtClean="0">
                <a:solidFill>
                  <a:schemeClr val="tx1"/>
                </a:solidFill>
                <a:latin typeface="Times New Roman" pitchFamily="18" charset="0"/>
              </a:rPr>
              <a:t>- Ngoài báo chí, Thép Mới còn viết nhiều bút ký, thuyết minh phim.</a:t>
            </a:r>
          </a:p>
          <a:p>
            <a:endParaRPr lang="en-US"/>
          </a:p>
        </p:txBody>
      </p:sp>
      <p:pic>
        <p:nvPicPr>
          <p:cNvPr id="4" name="Picture 20" descr="Nha van Thep M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28799"/>
            <a:ext cx="3284251" cy="43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028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629400" cy="762000"/>
          </a:xfrm>
        </p:spPr>
        <p:style>
          <a:lnRef idx="3">
            <a:schemeClr val="lt1"/>
          </a:lnRef>
          <a:fillRef idx="1">
            <a:schemeClr val="accent3"/>
          </a:fillRef>
          <a:effectRef idx="1">
            <a:schemeClr val="accent3"/>
          </a:effectRef>
          <a:fontRef idx="minor">
            <a:schemeClr val="lt1"/>
          </a:fontRef>
        </p:style>
        <p:txBody>
          <a:bodyPr/>
          <a:lstStyle/>
          <a:p>
            <a:r>
              <a:rPr lang="en-US" b="1" smtClean="0">
                <a:latin typeface="Times New Roman" pitchFamily="18" charset="0"/>
                <a:cs typeface="Times New Roman" pitchFamily="18" charset="0"/>
              </a:rPr>
              <a:t>Tác phẩm</a:t>
            </a:r>
            <a:endParaRPr lang="en-US" b="1">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buFont typeface="Wingdings" pitchFamily="2" charset="2"/>
              <a:buChar char="Ø"/>
            </a:pPr>
            <a:r>
              <a:rPr lang="en-US">
                <a:solidFill>
                  <a:schemeClr val="tx1"/>
                </a:solidFill>
                <a:latin typeface="Times New Roman" pitchFamily="18" charset="0"/>
                <a:cs typeface="Times New Roman" pitchFamily="18" charset="0"/>
              </a:rPr>
              <a:t> </a:t>
            </a:r>
            <a:r>
              <a:rPr lang="en-US" smtClean="0">
                <a:solidFill>
                  <a:schemeClr val="tx1"/>
                </a:solidFill>
                <a:latin typeface="Times New Roman" pitchFamily="18" charset="0"/>
                <a:cs typeface="Times New Roman" pitchFamily="18" charset="0"/>
              </a:rPr>
              <a:t>Xuất xứ</a:t>
            </a:r>
          </a:p>
          <a:p>
            <a:pPr algn="just">
              <a:buFont typeface="Wingdings" pitchFamily="2" charset="2"/>
              <a:buChar char="Ø"/>
            </a:pPr>
            <a:r>
              <a:rPr lang="en-US" smtClean="0">
                <a:solidFill>
                  <a:schemeClr val="tx1"/>
                </a:solidFill>
                <a:latin typeface="Times New Roman" pitchFamily="18" charset="0"/>
                <a:cs typeface="Times New Roman" pitchFamily="18" charset="0"/>
              </a:rPr>
              <a:t>Phương thức biểu đạt: thuyết minh kết hợp miêu tả, biểu cảm và nghị luận.</a:t>
            </a:r>
          </a:p>
          <a:p>
            <a:pPr algn="just">
              <a:buFont typeface="Wingdings" pitchFamily="2" charset="2"/>
              <a:buChar char="Ø"/>
            </a:pPr>
            <a:r>
              <a:rPr lang="en-US" smtClean="0">
                <a:solidFill>
                  <a:schemeClr val="tx1"/>
                </a:solidFill>
                <a:latin typeface="Times New Roman" pitchFamily="18" charset="0"/>
                <a:cs typeface="Times New Roman" pitchFamily="18" charset="0"/>
              </a:rPr>
              <a:t>Bố cục: 3 phần:</a:t>
            </a:r>
          </a:p>
          <a:p>
            <a:pPr algn="just">
              <a:buFontTx/>
              <a:buChar char="-"/>
            </a:pPr>
            <a:r>
              <a:rPr lang="en-US" smtClean="0">
                <a:solidFill>
                  <a:schemeClr val="tx1"/>
                </a:solidFill>
                <a:latin typeface="Times New Roman" pitchFamily="18" charset="0"/>
                <a:cs typeface="Times New Roman" pitchFamily="18" charset="0"/>
              </a:rPr>
              <a:t>Phần 1: Từ đầu...chí khi như người: Giới thiệu chung về cây tre.</a:t>
            </a:r>
          </a:p>
          <a:p>
            <a:pPr algn="just">
              <a:buFontTx/>
              <a:buChar char="-"/>
            </a:pPr>
            <a:r>
              <a:rPr lang="en-US" smtClean="0">
                <a:solidFill>
                  <a:schemeClr val="tx1"/>
                </a:solidFill>
                <a:latin typeface="Times New Roman" pitchFamily="18" charset="0"/>
                <a:cs typeface="Times New Roman" pitchFamily="18" charset="0"/>
              </a:rPr>
              <a:t>Phần 2: Tiếp...của trúc, của tre: Sự gắn bó của tre với con người.</a:t>
            </a:r>
          </a:p>
          <a:p>
            <a:pPr algn="just">
              <a:buFontTx/>
              <a:buChar char="-"/>
            </a:pPr>
            <a:r>
              <a:rPr lang="en-US" smtClean="0">
                <a:solidFill>
                  <a:schemeClr val="tx1"/>
                </a:solidFill>
                <a:latin typeface="Times New Roman" pitchFamily="18" charset="0"/>
                <a:cs typeface="Times New Roman" pitchFamily="18" charset="0"/>
              </a:rPr>
              <a:t>Phần 3: Còn lại: Vị trí của tre trong hiện tại và tương lai</a:t>
            </a:r>
          </a:p>
        </p:txBody>
      </p:sp>
    </p:spTree>
    <p:extLst>
      <p:ext uri="{BB962C8B-B14F-4D97-AF65-F5344CB8AC3E}">
        <p14:creationId xmlns:p14="http://schemas.microsoft.com/office/powerpoint/2010/main" val="1413599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762000"/>
          </a:xfrm>
        </p:spPr>
        <p:style>
          <a:lnRef idx="3">
            <a:schemeClr val="lt1"/>
          </a:lnRef>
          <a:fillRef idx="1">
            <a:schemeClr val="accent3"/>
          </a:fillRef>
          <a:effectRef idx="1">
            <a:schemeClr val="accent3"/>
          </a:effectRef>
          <a:fontRef idx="minor">
            <a:schemeClr val="lt1"/>
          </a:fontRef>
        </p:style>
        <p:txBody>
          <a:bodyPr>
            <a:normAutofit/>
          </a:bodyPr>
          <a:lstStyle/>
          <a:p>
            <a:r>
              <a:rPr lang="en-US" b="1" smtClean="0">
                <a:latin typeface="Times New Roman" pitchFamily="18" charset="0"/>
                <a:cs typeface="Times New Roman" pitchFamily="18" charset="0"/>
              </a:rPr>
              <a:t>Giới thiệu chung về cây tre</a:t>
            </a:r>
            <a:endParaRPr lang="en-US" b="1">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029200"/>
          </a:xfrm>
        </p:spPr>
        <p:style>
          <a:lnRef idx="2">
            <a:schemeClr val="accent3"/>
          </a:lnRef>
          <a:fillRef idx="1">
            <a:schemeClr val="lt1"/>
          </a:fillRef>
          <a:effectRef idx="0">
            <a:schemeClr val="accent3"/>
          </a:effectRef>
          <a:fontRef idx="minor">
            <a:schemeClr val="dk1"/>
          </a:fontRef>
        </p:style>
        <p:txBody>
          <a:bodyPr/>
          <a:lstStyle/>
          <a:p>
            <a:pPr marL="0" indent="0" algn="just">
              <a:buNone/>
            </a:pPr>
            <a:r>
              <a:rPr lang="en-US" smtClean="0">
                <a:solidFill>
                  <a:schemeClr val="tx1"/>
                </a:solidFill>
              </a:rPr>
              <a:t>      </a:t>
            </a:r>
            <a:r>
              <a:rPr lang="en-US" smtClean="0">
                <a:solidFill>
                  <a:schemeClr val="tx1"/>
                </a:solidFill>
                <a:latin typeface="Times New Roman" pitchFamily="18" charset="0"/>
                <a:cs typeface="Times New Roman" pitchFamily="18" charset="0"/>
              </a:rPr>
              <a:t>Cây tre là người bạn thân của nông dân Việt Nam, bạn thân của nhân dân Việt Nam.</a:t>
            </a:r>
          </a:p>
          <a:p>
            <a:pPr marL="0" indent="0" algn="just">
              <a:buNone/>
            </a:pPr>
            <a:r>
              <a:rPr lang="en-US" smtClean="0">
                <a:solidFill>
                  <a:schemeClr val="tx1"/>
                </a:solidFill>
                <a:latin typeface="Times New Roman" pitchFamily="18" charset="0"/>
                <a:cs typeface="Times New Roman" pitchFamily="18" charset="0"/>
              </a:rPr>
              <a:t>     ... Tre, nứa, trúc, mai, vầu mấy chục loại khác nha, nhưng cùng một mần non măng mọc thẳng. Vào đâu tre cũng sống, ở đâu tre cũng xanh tốt. Dáng tre vươn mộc mạc, màu tre tươi nhũn nhặn. Rồi tre lớn lên, cứng cáp, dẻo dai, vững chắc. Tre trông thanh cao, giản dị, chí khi như người.</a:t>
            </a:r>
          </a:p>
          <a:p>
            <a:pPr marL="0" indent="0">
              <a:buNone/>
            </a:pPr>
            <a:endParaRPr lang="en-US"/>
          </a:p>
        </p:txBody>
      </p:sp>
    </p:spTree>
    <p:extLst>
      <p:ext uri="{BB962C8B-B14F-4D97-AF65-F5344CB8AC3E}">
        <p14:creationId xmlns:p14="http://schemas.microsoft.com/office/powerpoint/2010/main" val="3529066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334962"/>
          </a:xfrm>
        </p:spPr>
        <p:txBody>
          <a:bodyPr>
            <a:normAutofit fontScale="90000"/>
          </a:bodyPr>
          <a:lstStyle/>
          <a:p>
            <a:endParaRPr lang="en-US"/>
          </a:p>
        </p:txBody>
      </p:sp>
      <p:sp>
        <p:nvSpPr>
          <p:cNvPr id="3" name="Content Placeholder 2"/>
          <p:cNvSpPr>
            <a:spLocks noGrp="1"/>
          </p:cNvSpPr>
          <p:nvPr>
            <p:ph idx="1"/>
          </p:nvPr>
        </p:nvSpPr>
        <p:spPr>
          <a:xfrm>
            <a:off x="533400" y="838200"/>
            <a:ext cx="8077200" cy="5287963"/>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just">
              <a:buNone/>
            </a:pPr>
            <a:r>
              <a:rPr lang="en-US">
                <a:latin typeface="Times New Roman" pitchFamily="18" charset="0"/>
                <a:cs typeface="Times New Roman" pitchFamily="18" charset="0"/>
              </a:rPr>
              <a:t> </a:t>
            </a:r>
            <a:r>
              <a:rPr lang="en-US" smtClean="0">
                <a:latin typeface="Times New Roman" pitchFamily="18" charset="0"/>
                <a:cs typeface="Times New Roman" pitchFamily="18" charset="0"/>
              </a:rPr>
              <a:t>    Cây tre là người </a:t>
            </a:r>
            <a:r>
              <a:rPr lang="en-US" smtClean="0">
                <a:solidFill>
                  <a:srgbClr val="006600"/>
                </a:solidFill>
                <a:latin typeface="Times New Roman" pitchFamily="18" charset="0"/>
                <a:cs typeface="Times New Roman" pitchFamily="18" charset="0"/>
              </a:rPr>
              <a:t>bạn thân </a:t>
            </a:r>
            <a:r>
              <a:rPr lang="en-US" smtClean="0">
                <a:latin typeface="Times New Roman" pitchFamily="18" charset="0"/>
                <a:cs typeface="Times New Roman" pitchFamily="18" charset="0"/>
              </a:rPr>
              <a:t>của nông dân Việt Nam, </a:t>
            </a:r>
            <a:r>
              <a:rPr lang="en-US" smtClean="0">
                <a:solidFill>
                  <a:srgbClr val="006600"/>
                </a:solidFill>
                <a:latin typeface="Times New Roman" pitchFamily="18" charset="0"/>
                <a:cs typeface="Times New Roman" pitchFamily="18" charset="0"/>
              </a:rPr>
              <a:t>bạn thân </a:t>
            </a:r>
            <a:r>
              <a:rPr lang="en-US" smtClean="0">
                <a:latin typeface="Times New Roman" pitchFamily="18" charset="0"/>
                <a:cs typeface="Times New Roman" pitchFamily="18" charset="0"/>
              </a:rPr>
              <a:t>của nhân dân Việt Nam.</a:t>
            </a:r>
          </a:p>
          <a:p>
            <a:pPr marL="0" indent="0" algn="just">
              <a:buNone/>
            </a:pPr>
            <a:r>
              <a:rPr lang="en-US" smtClean="0">
                <a:solidFill>
                  <a:srgbClr val="FF0000"/>
                </a:solidFill>
                <a:latin typeface="Times New Roman" pitchFamily="18" charset="0"/>
                <a:cs typeface="Times New Roman" pitchFamily="18" charset="0"/>
                <a:sym typeface="Wingdings" pitchFamily="2" charset="2"/>
              </a:rPr>
              <a:t> Điệp từ, nhân hóa</a:t>
            </a:r>
            <a:endParaRPr lang="en-US" smtClean="0">
              <a:solidFill>
                <a:srgbClr val="FF0000"/>
              </a:solidFill>
              <a:latin typeface="Times New Roman" pitchFamily="18" charset="0"/>
              <a:cs typeface="Times New Roman" pitchFamily="18" charset="0"/>
            </a:endParaRPr>
          </a:p>
          <a:p>
            <a:pPr marL="0" indent="0" algn="just">
              <a:buNone/>
            </a:pPr>
            <a:r>
              <a:rPr lang="en-US" smtClean="0">
                <a:latin typeface="Times New Roman" pitchFamily="18" charset="0"/>
                <a:cs typeface="Times New Roman" pitchFamily="18" charset="0"/>
              </a:rPr>
              <a:t>     [...</a:t>
            </a:r>
            <a:r>
              <a:rPr lang="en-US" sz="2800" smtClean="0">
                <a:latin typeface="Times New Roman" pitchFamily="18" charset="0"/>
                <a:cs typeface="Times New Roman" pitchFamily="18" charset="0"/>
              </a:rPr>
              <a:t>]</a:t>
            </a:r>
            <a:r>
              <a:rPr lang="en-US" smtClean="0">
                <a:latin typeface="Times New Roman" pitchFamily="18" charset="0"/>
                <a:cs typeface="Times New Roman" pitchFamily="18" charset="0"/>
              </a:rPr>
              <a:t> Tre, nứa, trúc, mai, vầu mấy chục loại khác nha, nhưng cùng một </a:t>
            </a:r>
            <a:r>
              <a:rPr lang="en-US" smtClean="0">
                <a:solidFill>
                  <a:schemeClr val="tx1"/>
                </a:solidFill>
                <a:latin typeface="Times New Roman" pitchFamily="18" charset="0"/>
                <a:cs typeface="Times New Roman" pitchFamily="18" charset="0"/>
              </a:rPr>
              <a:t>mần non măng </a:t>
            </a:r>
            <a:r>
              <a:rPr lang="en-US" smtClean="0">
                <a:solidFill>
                  <a:srgbClr val="006600"/>
                </a:solidFill>
                <a:latin typeface="Times New Roman" pitchFamily="18" charset="0"/>
                <a:cs typeface="Times New Roman" pitchFamily="18" charset="0"/>
              </a:rPr>
              <a:t>mọc thẳng</a:t>
            </a:r>
            <a:r>
              <a:rPr lang="en-US" smtClean="0">
                <a:latin typeface="Times New Roman" pitchFamily="18" charset="0"/>
                <a:cs typeface="Times New Roman" pitchFamily="18" charset="0"/>
              </a:rPr>
              <a:t>. </a:t>
            </a:r>
            <a:r>
              <a:rPr lang="en-US" smtClean="0">
                <a:solidFill>
                  <a:srgbClr val="006600"/>
                </a:solidFill>
                <a:latin typeface="Times New Roman" pitchFamily="18" charset="0"/>
                <a:cs typeface="Times New Roman" pitchFamily="18" charset="0"/>
              </a:rPr>
              <a:t>Vào đâu tre cũng sống, ở đâu tre cũng xanh tốt.</a:t>
            </a:r>
            <a:r>
              <a:rPr lang="en-US" smtClean="0">
                <a:latin typeface="Times New Roman" pitchFamily="18" charset="0"/>
                <a:cs typeface="Times New Roman" pitchFamily="18" charset="0"/>
              </a:rPr>
              <a:t> Dáng tre vươn </a:t>
            </a:r>
            <a:r>
              <a:rPr lang="en-US" smtClean="0">
                <a:solidFill>
                  <a:srgbClr val="006600"/>
                </a:solidFill>
                <a:latin typeface="Times New Roman" pitchFamily="18" charset="0"/>
                <a:cs typeface="Times New Roman" pitchFamily="18" charset="0"/>
              </a:rPr>
              <a:t>mộc mạc</a:t>
            </a:r>
            <a:r>
              <a:rPr lang="en-US" smtClean="0">
                <a:latin typeface="Times New Roman" pitchFamily="18" charset="0"/>
                <a:cs typeface="Times New Roman" pitchFamily="18" charset="0"/>
              </a:rPr>
              <a:t>, màu tre </a:t>
            </a:r>
            <a:r>
              <a:rPr lang="en-US" smtClean="0">
                <a:solidFill>
                  <a:srgbClr val="006600"/>
                </a:solidFill>
                <a:latin typeface="Times New Roman" pitchFamily="18" charset="0"/>
                <a:cs typeface="Times New Roman" pitchFamily="18" charset="0"/>
              </a:rPr>
              <a:t>tươi nhũn nhặn</a:t>
            </a:r>
            <a:r>
              <a:rPr lang="en-US" smtClean="0">
                <a:latin typeface="Times New Roman" pitchFamily="18" charset="0"/>
                <a:cs typeface="Times New Roman" pitchFamily="18" charset="0"/>
              </a:rPr>
              <a:t>. Rồi tre lớn lên, </a:t>
            </a:r>
            <a:r>
              <a:rPr lang="en-US" smtClean="0">
                <a:solidFill>
                  <a:srgbClr val="006600"/>
                </a:solidFill>
                <a:latin typeface="Times New Roman" pitchFamily="18" charset="0"/>
                <a:cs typeface="Times New Roman" pitchFamily="18" charset="0"/>
              </a:rPr>
              <a:t>cứng cáp, dẻo dai, vững chắc</a:t>
            </a:r>
            <a:r>
              <a:rPr lang="en-US" smtClean="0">
                <a:latin typeface="Times New Roman" pitchFamily="18" charset="0"/>
                <a:cs typeface="Times New Roman" pitchFamily="18" charset="0"/>
              </a:rPr>
              <a:t>. Tre trông </a:t>
            </a:r>
            <a:r>
              <a:rPr lang="en-US" smtClean="0">
                <a:solidFill>
                  <a:srgbClr val="006600"/>
                </a:solidFill>
                <a:latin typeface="Times New Roman" pitchFamily="18" charset="0"/>
                <a:cs typeface="Times New Roman" pitchFamily="18" charset="0"/>
              </a:rPr>
              <a:t>thanh cao, giản dị, chí khi như người</a:t>
            </a:r>
            <a:r>
              <a:rPr lang="en-US" smtClean="0">
                <a:latin typeface="Times New Roman" pitchFamily="18" charset="0"/>
                <a:cs typeface="Times New Roman" pitchFamily="18" charset="0"/>
              </a:rPr>
              <a:t>.</a:t>
            </a:r>
          </a:p>
          <a:p>
            <a:pPr marL="0" indent="0" algn="just">
              <a:buNone/>
            </a:pPr>
            <a:r>
              <a:rPr lang="en-US" smtClean="0">
                <a:solidFill>
                  <a:srgbClr val="FF0000"/>
                </a:solidFill>
                <a:latin typeface="Times New Roman" pitchFamily="18" charset="0"/>
                <a:cs typeface="Times New Roman" pitchFamily="18" charset="0"/>
                <a:sym typeface="Wingdings" pitchFamily="2" charset="2"/>
              </a:rPr>
              <a:t> Hệ thống tính từ</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6871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DSCF6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1814945" y="5997792"/>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a:solidFill>
                  <a:srgbClr val="FF0000"/>
                </a:solidFill>
                <a:latin typeface="Times New Roman" pitchFamily="18" charset="0"/>
                <a:cs typeface="Times New Roman" pitchFamily="18" charset="0"/>
              </a:rPr>
              <a:t>Dưới bóng tre làng</a:t>
            </a:r>
          </a:p>
        </p:txBody>
      </p:sp>
    </p:spTree>
    <p:extLst>
      <p:ext uri="{BB962C8B-B14F-4D97-AF65-F5344CB8AC3E}">
        <p14:creationId xmlns:p14="http://schemas.microsoft.com/office/powerpoint/2010/main" val="1170498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heel(4)">
                                      <p:cBhvr>
                                        <p:cTn id="7" dur="2000"/>
                                        <p:tgtEl>
                                          <p:spTgt spid="3994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 calcmode="lin" valueType="num">
                                      <p:cBhvr>
                                        <p:cTn id="10" dur="500" fill="hold"/>
                                        <p:tgtEl>
                                          <p:spTgt spid="39941"/>
                                        </p:tgtEl>
                                        <p:attrNameLst>
                                          <p:attrName>ppt_w</p:attrName>
                                        </p:attrNameLst>
                                      </p:cBhvr>
                                      <p:tavLst>
                                        <p:tav tm="0">
                                          <p:val>
                                            <p:fltVal val="0"/>
                                          </p:val>
                                        </p:tav>
                                        <p:tav tm="100000">
                                          <p:val>
                                            <p:strVal val="#ppt_w"/>
                                          </p:val>
                                        </p:tav>
                                      </p:tavLst>
                                    </p:anim>
                                    <p:anim calcmode="lin" valueType="num">
                                      <p:cBhvr>
                                        <p:cTn id="11" dur="500" fill="hold"/>
                                        <p:tgtEl>
                                          <p:spTgt spid="39941"/>
                                        </p:tgtEl>
                                        <p:attrNameLst>
                                          <p:attrName>ppt_h</p:attrName>
                                        </p:attrNameLst>
                                      </p:cBhvr>
                                      <p:tavLst>
                                        <p:tav tm="0">
                                          <p:val>
                                            <p:fltVal val="0"/>
                                          </p:val>
                                        </p:tav>
                                        <p:tav tm="100000">
                                          <p:val>
                                            <p:strVal val="#ppt_h"/>
                                          </p:val>
                                        </p:tav>
                                      </p:tavLst>
                                    </p:anim>
                                    <p:animEffect transition="in" filter="fade">
                                      <p:cBhvr>
                                        <p:cTn id="12"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b="1" smtClean="0">
                <a:latin typeface="Times New Roman" pitchFamily="18" charset="0"/>
                <a:cs typeface="Times New Roman" pitchFamily="18" charset="0"/>
              </a:rPr>
              <a:t>Trong đời sống hằng ngày</a:t>
            </a:r>
            <a:endParaRPr lang="en-US" b="1">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458200" cy="5059363"/>
          </a:xfrm>
        </p:spPr>
        <p:style>
          <a:lnRef idx="2">
            <a:schemeClr val="accent3"/>
          </a:lnRef>
          <a:fillRef idx="1">
            <a:schemeClr val="lt1"/>
          </a:fillRef>
          <a:effectRef idx="0">
            <a:schemeClr val="accent3"/>
          </a:effectRef>
          <a:fontRef idx="minor">
            <a:schemeClr val="dk1"/>
          </a:fontRef>
        </p:style>
        <p:txBody>
          <a:bodyPr>
            <a:normAutofit/>
          </a:bodyPr>
          <a:lstStyle/>
          <a:p>
            <a:r>
              <a:rPr lang="en-US" smtClean="0">
                <a:latin typeface="Times New Roman" pitchFamily="18" charset="0"/>
                <a:cs typeface="Times New Roman" pitchFamily="18" charset="0"/>
              </a:rPr>
              <a:t>Dưới bóng tre:     thấp thoáng mai đình chùa</a:t>
            </a:r>
          </a:p>
          <a:p>
            <a:pPr marL="0" indent="0">
              <a:buNone/>
            </a:pPr>
            <a:r>
              <a:rPr lang="en-US" smtClean="0">
                <a:latin typeface="Times New Roman" pitchFamily="18" charset="0"/>
                <a:cs typeface="Times New Roman" pitchFamily="18" charset="0"/>
              </a:rPr>
              <a:t>                                giữ gìn nền văn hóa lâu đời</a:t>
            </a:r>
          </a:p>
          <a:p>
            <a:r>
              <a:rPr lang="en-US" smtClean="0">
                <a:latin typeface="Times New Roman" pitchFamily="18" charset="0"/>
                <a:cs typeface="Times New Roman" pitchFamily="18" charset="0"/>
              </a:rPr>
              <a:t>Tre     ăn </a:t>
            </a:r>
            <a:r>
              <a:rPr lang="en-US">
                <a:latin typeface="Times New Roman" pitchFamily="18" charset="0"/>
                <a:cs typeface="Times New Roman" pitchFamily="18" charset="0"/>
              </a:rPr>
              <a:t>ở với người đời đời, kiếp kiếp</a:t>
            </a:r>
          </a:p>
          <a:p>
            <a:pPr marL="0" indent="0">
              <a:buNone/>
            </a:pPr>
            <a:r>
              <a:rPr lang="en-US" smtClean="0">
                <a:latin typeface="Times New Roman" pitchFamily="18" charset="0"/>
                <a:cs typeface="Times New Roman" pitchFamily="18" charset="0"/>
              </a:rPr>
              <a:t>              là </a:t>
            </a:r>
            <a:r>
              <a:rPr lang="en-US">
                <a:latin typeface="Times New Roman" pitchFamily="18" charset="0"/>
                <a:cs typeface="Times New Roman" pitchFamily="18" charset="0"/>
              </a:rPr>
              <a:t>người </a:t>
            </a:r>
            <a:r>
              <a:rPr lang="en-US" smtClean="0">
                <a:latin typeface="Times New Roman" pitchFamily="18" charset="0"/>
                <a:cs typeface="Times New Roman" pitchFamily="18" charset="0"/>
              </a:rPr>
              <a:t>nhà                                  </a:t>
            </a:r>
            <a:r>
              <a:rPr lang="en-US" smtClean="0">
                <a:solidFill>
                  <a:srgbClr val="FF0000"/>
                </a:solidFill>
                <a:latin typeface="Times New Roman" pitchFamily="18" charset="0"/>
                <a:cs typeface="Times New Roman" pitchFamily="18" charset="0"/>
              </a:rPr>
              <a:t>Nhân</a:t>
            </a:r>
            <a:r>
              <a:rPr lang="en-US" smtClean="0">
                <a:latin typeface="Times New Roman" pitchFamily="18" charset="0"/>
                <a:cs typeface="Times New Roman" pitchFamily="18" charset="0"/>
              </a:rPr>
              <a:t>                      </a:t>
            </a:r>
          </a:p>
          <a:p>
            <a:pPr marL="0" indent="0">
              <a:buNone/>
            </a:pPr>
            <a:r>
              <a:rPr lang="en-US">
                <a:latin typeface="Times New Roman" pitchFamily="18" charset="0"/>
                <a:cs typeface="Times New Roman" pitchFamily="18" charset="0"/>
              </a:rPr>
              <a:t> </a:t>
            </a:r>
            <a:r>
              <a:rPr lang="en-US" smtClean="0">
                <a:latin typeface="Times New Roman" pitchFamily="18" charset="0"/>
                <a:cs typeface="Times New Roman" pitchFamily="18" charset="0"/>
              </a:rPr>
              <a:t>              buộc chặt những mối tình quê      </a:t>
            </a:r>
            <a:r>
              <a:rPr lang="en-US" smtClean="0">
                <a:solidFill>
                  <a:srgbClr val="FF0000"/>
                </a:solidFill>
                <a:latin typeface="Times New Roman" pitchFamily="18" charset="0"/>
                <a:cs typeface="Times New Roman" pitchFamily="18" charset="0"/>
              </a:rPr>
              <a:t>hóa</a:t>
            </a:r>
          </a:p>
          <a:p>
            <a:r>
              <a:rPr lang="en-US" smtClean="0">
                <a:latin typeface="Times New Roman" pitchFamily="18" charset="0"/>
                <a:cs typeface="Times New Roman" pitchFamily="18" charset="0"/>
              </a:rPr>
              <a:t>Trẻ </a:t>
            </a:r>
            <a:r>
              <a:rPr lang="en-US">
                <a:latin typeface="Times New Roman" pitchFamily="18" charset="0"/>
                <a:cs typeface="Times New Roman" pitchFamily="18" charset="0"/>
              </a:rPr>
              <a:t>thơ: chơi chắt, chơi chuyền </a:t>
            </a:r>
          </a:p>
          <a:p>
            <a:r>
              <a:rPr lang="en-US" smtClean="0">
                <a:latin typeface="Times New Roman" pitchFamily="18" charset="0"/>
                <a:cs typeface="Times New Roman" pitchFamily="18" charset="0"/>
              </a:rPr>
              <a:t>Tuổi </a:t>
            </a:r>
            <a:r>
              <a:rPr lang="en-US">
                <a:latin typeface="Times New Roman" pitchFamily="18" charset="0"/>
                <a:cs typeface="Times New Roman" pitchFamily="18" charset="0"/>
              </a:rPr>
              <a:t>già: điếu cày</a:t>
            </a:r>
          </a:p>
          <a:p>
            <a:r>
              <a:rPr lang="en-US" smtClean="0">
                <a:latin typeface="Times New Roman" pitchFamily="18" charset="0"/>
                <a:cs typeface="Times New Roman" pitchFamily="18" charset="0"/>
              </a:rPr>
              <a:t>Nằm </a:t>
            </a:r>
            <a:r>
              <a:rPr lang="en-US">
                <a:latin typeface="Times New Roman" pitchFamily="18" charset="0"/>
                <a:cs typeface="Times New Roman" pitchFamily="18" charset="0"/>
              </a:rPr>
              <a:t>trên giường tre suốt cả cuộc </a:t>
            </a:r>
            <a:r>
              <a:rPr lang="en-US" smtClean="0">
                <a:latin typeface="Times New Roman" pitchFamily="18" charset="0"/>
                <a:cs typeface="Times New Roman" pitchFamily="18" charset="0"/>
              </a:rPr>
              <a:t>đời</a:t>
            </a:r>
            <a:endParaRPr lang="en-US">
              <a:latin typeface="Times New Roman" pitchFamily="18" charset="0"/>
              <a:cs typeface="Times New Roman" pitchFamily="18" charset="0"/>
            </a:endParaRPr>
          </a:p>
        </p:txBody>
      </p:sp>
      <p:cxnSp>
        <p:nvCxnSpPr>
          <p:cNvPr id="5" name="Straight Arrow Connector 4"/>
          <p:cNvCxnSpPr/>
          <p:nvPr/>
        </p:nvCxnSpPr>
        <p:spPr>
          <a:xfrm>
            <a:off x="1420750" y="2629566"/>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20750" y="2615047"/>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20750" y="2617853"/>
            <a:ext cx="4572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1468582"/>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14478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7162800" y="2843647"/>
            <a:ext cx="152400" cy="10425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455199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Kết quả tìm kiếm Google chodotre_jpg_files\533_files\8_pro0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213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H:\Kết quả tìm kiếm Google chodotre_jpg_files\533_files\8_pro06.jpg"/>
          <p:cNvPicPr>
            <a:picLocks noGrp="1" noChangeAspect="1" noChangeArrowheads="1"/>
          </p:cNvPicPr>
          <p:nvPr>
            <p:ph type="ctrTitle"/>
          </p:nvPr>
        </p:nvPicPr>
        <p:blipFill>
          <a:blip r:embed="rId4" r:link="rId5">
            <a:extLst>
              <a:ext uri="{28A0092B-C50C-407E-A947-70E740481C1C}">
                <a14:useLocalDpi xmlns:a14="http://schemas.microsoft.com/office/drawing/2010/main" val="0"/>
              </a:ext>
            </a:extLst>
          </a:blip>
          <a:srcRect/>
          <a:stretch>
            <a:fillRect/>
          </a:stretch>
        </p:blipFill>
        <p:spPr>
          <a:xfrm>
            <a:off x="0" y="4648200"/>
            <a:ext cx="2209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descr="H:\Kết quả tìm kiếm Google chodotre_jpg_files\533_files\8_pro07.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209800" y="4610100"/>
            <a:ext cx="2133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H:\Kết quả tìm kiếm Google chodotre_jpg_files\533_files\8_pro08.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133600" y="2209800"/>
            <a:ext cx="22018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Kết quả tìm kiếm Google chodotre_jpg_files\533_files\8_pro13.jpg"/>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133600" y="0"/>
            <a:ext cx="2209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H:\Kết quả tìm kiếm Google chodotre_jpg_files\533_files\8_pro23.jpg"/>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0" y="2286000"/>
            <a:ext cx="213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10"/>
          <p:cNvPicPr>
            <a:picLocks noChangeAspect="1" noChangeArrowheads="1"/>
          </p:cNvPicPr>
          <p:nvPr/>
        </p:nvPicPr>
        <p:blipFill>
          <a:blip r:embed="rId14">
            <a:lum bright="-6000"/>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44061" name="Ink 29"/>
              <p14:cNvContentPartPr>
                <a14:cpLocks xmlns:a14="http://schemas.microsoft.com/office/drawing/2010/main" noRot="1" noChangeAspect="1" noEditPoints="1" noChangeArrowheads="1" noChangeShapeType="1"/>
              </p14:cNvContentPartPr>
              <p14:nvPr/>
            </p14:nvContentPartPr>
            <p14:xfrm>
              <a:off x="5181600" y="5410200"/>
              <a:ext cx="36513" cy="9525"/>
            </p14:xfrm>
          </p:contentPart>
        </mc:Choice>
        <mc:Fallback xmlns="">
          <p:pic>
            <p:nvPicPr>
              <p:cNvPr id="44061" name="Ink 29"/>
              <p:cNvPicPr>
                <a:picLocks noRot="1" noChangeAspect="1" noEditPoints="1" noChangeArrowheads="1" noChangeShapeType="1"/>
              </p:cNvPicPr>
              <p:nvPr/>
            </p:nvPicPr>
            <p:blipFill>
              <a:blip r:embed="rId16"/>
              <a:stretch>
                <a:fillRect/>
              </a:stretch>
            </p:blipFill>
            <p:spPr>
              <a:xfrm>
                <a:off x="5163886" y="5392249"/>
                <a:ext cx="71941" cy="45427"/>
              </a:xfrm>
              <a:prstGeom prst="rect">
                <a:avLst/>
              </a:prstGeom>
            </p:spPr>
          </p:pic>
        </mc:Fallback>
      </mc:AlternateContent>
      <p:pic>
        <p:nvPicPr>
          <p:cNvPr id="13329" name="Picture 32" descr="5"/>
          <p:cNvPicPr>
            <a:picLocks noChangeAspect="1" noChangeArrowheads="1"/>
          </p:cNvPicPr>
          <p:nvPr/>
        </p:nvPicPr>
        <p:blipFill>
          <a:blip r:embed="rId17" cstate="print">
            <a:lum bright="84000"/>
            <a:extLst>
              <a:ext uri="{28A0092B-C50C-407E-A947-70E740481C1C}">
                <a14:useLocalDpi xmlns:a14="http://schemas.microsoft.com/office/drawing/2010/main" val="0"/>
              </a:ext>
            </a:extLst>
          </a:blip>
          <a:srcRect/>
          <a:stretch>
            <a:fillRect/>
          </a:stretch>
        </p:blipFill>
        <p:spPr bwMode="auto">
          <a:xfrm>
            <a:off x="4876800" y="0"/>
            <a:ext cx="37433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81790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969</Words>
  <Application>Microsoft Office PowerPoint</Application>
  <PresentationFormat>On-screen Show (4:3)</PresentationFormat>
  <Paragraphs>79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Tác giả</vt:lpstr>
      <vt:lpstr>Tác phẩm</vt:lpstr>
      <vt:lpstr>Giới thiệu chung về cây tre</vt:lpstr>
      <vt:lpstr>PowerPoint Presentation</vt:lpstr>
      <vt:lpstr>PowerPoint Presentation</vt:lpstr>
      <vt:lpstr>Trong đời sống hằng ngày</vt:lpstr>
      <vt:lpstr>PowerPoint Presentation</vt:lpstr>
      <vt:lpstr>PowerPoint Presentation</vt:lpstr>
      <vt:lpstr>Trong lao động, sản xuất</vt:lpstr>
      <vt:lpstr>PowerPoint Presentation</vt:lpstr>
      <vt:lpstr>Trong chiến đấu bảo vệ Tổ quốc</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cp:revision>
  <dcterms:created xsi:type="dcterms:W3CDTF">2016-02-27T14:12:10Z</dcterms:created>
  <dcterms:modified xsi:type="dcterms:W3CDTF">2016-02-28T14:50:35Z</dcterms:modified>
</cp:coreProperties>
</file>